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2" r:id="rId3"/>
    <p:sldId id="268" r:id="rId4"/>
    <p:sldId id="273" r:id="rId5"/>
    <p:sldId id="264" r:id="rId6"/>
    <p:sldId id="257" r:id="rId7"/>
    <p:sldId id="258" r:id="rId8"/>
    <p:sldId id="259" r:id="rId9"/>
    <p:sldId id="260" r:id="rId10"/>
    <p:sldId id="261" r:id="rId11"/>
    <p:sldId id="271" r:id="rId1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046" y="8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738F00-FC6D-4D89-AC6F-1392536CF41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6164DB8-A1D7-484C-B7A7-890573DDA6CE}">
      <dgm:prSet phldrT="[文字]"/>
      <dgm:spPr/>
      <dgm:t>
        <a:bodyPr/>
        <a:lstStyle/>
        <a:p>
          <a:r>
            <a:rPr lang="zh-TW" altLang="en-US" dirty="0" smtClean="0"/>
            <a:t>行政責任 </a:t>
          </a:r>
          <a:endParaRPr lang="zh-TW" altLang="en-US" dirty="0"/>
        </a:p>
      </dgm:t>
    </dgm:pt>
    <dgm:pt modelId="{CCA3394B-D4F1-42E7-9289-A303149FF46D}" type="parTrans" cxnId="{52D1DD1E-1CCA-4C74-8DCC-BE3E7D2CE953}">
      <dgm:prSet/>
      <dgm:spPr/>
      <dgm:t>
        <a:bodyPr/>
        <a:lstStyle/>
        <a:p>
          <a:endParaRPr lang="zh-TW" altLang="en-US"/>
        </a:p>
      </dgm:t>
    </dgm:pt>
    <dgm:pt modelId="{4FB63CA9-17DB-4D6E-86A2-74BB1C3A2F65}" type="sibTrans" cxnId="{52D1DD1E-1CCA-4C74-8DCC-BE3E7D2CE953}">
      <dgm:prSet/>
      <dgm:spPr/>
      <dgm:t>
        <a:bodyPr/>
        <a:lstStyle/>
        <a:p>
          <a:endParaRPr lang="zh-TW" altLang="en-US"/>
        </a:p>
      </dgm:t>
    </dgm:pt>
    <dgm:pt modelId="{520DB67A-F646-4BF4-9216-6E7E8837CA51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懲戒 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48751E5E-47CE-4288-8A36-4610CFDBDD59}" type="parTrans" cxnId="{00C2CC8A-38A5-470C-AB7A-83F3874F05AE}">
      <dgm:prSet/>
      <dgm:spPr/>
      <dgm:t>
        <a:bodyPr/>
        <a:lstStyle/>
        <a:p>
          <a:endParaRPr lang="zh-TW" altLang="en-US"/>
        </a:p>
      </dgm:t>
    </dgm:pt>
    <dgm:pt modelId="{D478BEF9-C380-4D6E-90CC-1C646EB449EF}" type="sibTrans" cxnId="{00C2CC8A-38A5-470C-AB7A-83F3874F05AE}">
      <dgm:prSet/>
      <dgm:spPr/>
      <dgm:t>
        <a:bodyPr/>
        <a:lstStyle/>
        <a:p>
          <a:endParaRPr lang="zh-TW" altLang="en-US"/>
        </a:p>
      </dgm:t>
    </dgm:pt>
    <dgm:pt modelId="{51E15100-E6B0-413B-A685-DC1272BC30F8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懲處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E54E6174-B57B-4491-9BC6-27B97005D334}" type="parTrans" cxnId="{0065C852-6712-4CFE-B251-029D3C75C539}">
      <dgm:prSet/>
      <dgm:spPr/>
      <dgm:t>
        <a:bodyPr/>
        <a:lstStyle/>
        <a:p>
          <a:endParaRPr lang="zh-TW" altLang="en-US"/>
        </a:p>
      </dgm:t>
    </dgm:pt>
    <dgm:pt modelId="{05EA5713-B6F0-4153-BF7D-69B24AD2D19C}" type="sibTrans" cxnId="{0065C852-6712-4CFE-B251-029D3C75C539}">
      <dgm:prSet/>
      <dgm:spPr/>
      <dgm:t>
        <a:bodyPr/>
        <a:lstStyle/>
        <a:p>
          <a:endParaRPr lang="zh-TW" altLang="en-US"/>
        </a:p>
      </dgm:t>
    </dgm:pt>
    <dgm:pt modelId="{3DAFFFEB-8E4C-4EB4-BD1E-8B8318FB1AF3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刑事責任</a:t>
          </a:r>
          <a:r>
            <a:rPr lang="zh-TW" altLang="en-US" dirty="0" smtClean="0"/>
            <a:t> </a:t>
          </a:r>
          <a:endParaRPr lang="zh-TW" altLang="en-US" dirty="0"/>
        </a:p>
      </dgm:t>
    </dgm:pt>
    <dgm:pt modelId="{AFF18041-0D44-4C4C-A676-6BB10D46DED2}" type="parTrans" cxnId="{CAB49B81-242B-481C-9D66-9093F232684E}">
      <dgm:prSet/>
      <dgm:spPr/>
      <dgm:t>
        <a:bodyPr/>
        <a:lstStyle/>
        <a:p>
          <a:endParaRPr lang="zh-TW" altLang="en-US"/>
        </a:p>
      </dgm:t>
    </dgm:pt>
    <dgm:pt modelId="{F2B332D2-3D94-47DE-8831-8DC94B215F39}" type="sibTrans" cxnId="{CAB49B81-242B-481C-9D66-9093F232684E}">
      <dgm:prSet/>
      <dgm:spPr/>
      <dgm:t>
        <a:bodyPr/>
        <a:lstStyle/>
        <a:p>
          <a:endParaRPr lang="zh-TW" altLang="en-US"/>
        </a:p>
      </dgm:t>
    </dgm:pt>
    <dgm:pt modelId="{A6207403-4384-4E6C-BB4E-601933FE4540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刑法 </a:t>
          </a:r>
          <a:endParaRPr lang="zh-TW" altLang="en-US" dirty="0">
            <a:solidFill>
              <a:srgbClr val="FF0000"/>
            </a:solidFill>
          </a:endParaRPr>
        </a:p>
      </dgm:t>
    </dgm:pt>
    <dgm:pt modelId="{68266217-5C39-49E4-99EB-200DFFB4E9F7}" type="parTrans" cxnId="{87CDF101-D74E-4F37-AC47-93162C72A6C9}">
      <dgm:prSet/>
      <dgm:spPr/>
      <dgm:t>
        <a:bodyPr/>
        <a:lstStyle/>
        <a:p>
          <a:endParaRPr lang="zh-TW" altLang="en-US"/>
        </a:p>
      </dgm:t>
    </dgm:pt>
    <dgm:pt modelId="{AD55E286-C6B5-4F7E-9BB2-B784986BBDF3}" type="sibTrans" cxnId="{87CDF101-D74E-4F37-AC47-93162C72A6C9}">
      <dgm:prSet/>
      <dgm:spPr/>
      <dgm:t>
        <a:bodyPr/>
        <a:lstStyle/>
        <a:p>
          <a:endParaRPr lang="zh-TW" altLang="en-US"/>
        </a:p>
      </dgm:t>
    </dgm:pt>
    <dgm:pt modelId="{9C6FDF29-DDCF-4537-8348-0B7D34505FDE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貪污治罪條例 </a:t>
          </a:r>
          <a:endParaRPr lang="zh-TW" altLang="en-US" dirty="0">
            <a:solidFill>
              <a:srgbClr val="FF0000"/>
            </a:solidFill>
          </a:endParaRPr>
        </a:p>
      </dgm:t>
    </dgm:pt>
    <dgm:pt modelId="{1BE56822-A094-4BAB-A221-0C247BB9854D}" type="parTrans" cxnId="{32F4A647-0F67-48D7-912B-1521650683E6}">
      <dgm:prSet/>
      <dgm:spPr/>
      <dgm:t>
        <a:bodyPr/>
        <a:lstStyle/>
        <a:p>
          <a:endParaRPr lang="zh-TW" altLang="en-US"/>
        </a:p>
      </dgm:t>
    </dgm:pt>
    <dgm:pt modelId="{664DD158-6A77-4E48-9898-092ED95244D9}" type="sibTrans" cxnId="{32F4A647-0F67-48D7-912B-1521650683E6}">
      <dgm:prSet/>
      <dgm:spPr/>
      <dgm:t>
        <a:bodyPr/>
        <a:lstStyle/>
        <a:p>
          <a:endParaRPr lang="zh-TW" altLang="en-US"/>
        </a:p>
      </dgm:t>
    </dgm:pt>
    <dgm:pt modelId="{1673A8D3-6DAA-445E-AEF6-D4129BE73E85}">
      <dgm:prSet phldrT="[文字]"/>
      <dgm:spPr/>
      <dgm:t>
        <a:bodyPr/>
        <a:lstStyle/>
        <a:p>
          <a:r>
            <a:rPr lang="zh-TW" altLang="en-US" dirty="0" smtClean="0"/>
            <a:t>其他責任 </a:t>
          </a:r>
          <a:endParaRPr lang="zh-TW" altLang="en-US" dirty="0"/>
        </a:p>
      </dgm:t>
    </dgm:pt>
    <dgm:pt modelId="{D6127779-240C-4A42-BB3F-1BAD61F158E8}" type="parTrans" cxnId="{07B3E564-8867-4481-87CA-EA4CFE2D98EC}">
      <dgm:prSet/>
      <dgm:spPr/>
      <dgm:t>
        <a:bodyPr/>
        <a:lstStyle/>
        <a:p>
          <a:endParaRPr lang="zh-TW" altLang="en-US"/>
        </a:p>
      </dgm:t>
    </dgm:pt>
    <dgm:pt modelId="{F5DEB611-EE12-413C-BE9F-081867F72490}" type="sibTrans" cxnId="{07B3E564-8867-4481-87CA-EA4CFE2D98EC}">
      <dgm:prSet/>
      <dgm:spPr/>
      <dgm:t>
        <a:bodyPr/>
        <a:lstStyle/>
        <a:p>
          <a:endParaRPr lang="zh-TW" altLang="en-US"/>
        </a:p>
      </dgm:t>
    </dgm:pt>
    <dgm:pt modelId="{C9AA9C80-0D7D-44DD-B0F3-B8D31A5044AA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民事責任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28F23928-D765-4C81-B957-A53DAF1F3E96}" type="parTrans" cxnId="{B36EEC76-A9F0-4E3B-B776-A947D98F1FEC}">
      <dgm:prSet/>
      <dgm:spPr/>
      <dgm:t>
        <a:bodyPr/>
        <a:lstStyle/>
        <a:p>
          <a:endParaRPr lang="zh-TW" altLang="en-US"/>
        </a:p>
      </dgm:t>
    </dgm:pt>
    <dgm:pt modelId="{5C21C4C7-E5A6-4B45-BBAD-B210C61BF978}" type="sibTrans" cxnId="{B36EEC76-A9F0-4E3B-B776-A947D98F1FEC}">
      <dgm:prSet/>
      <dgm:spPr/>
      <dgm:t>
        <a:bodyPr/>
        <a:lstStyle/>
        <a:p>
          <a:endParaRPr lang="zh-TW" altLang="en-US"/>
        </a:p>
      </dgm:t>
    </dgm:pt>
    <dgm:pt modelId="{C48DAFC3-0233-474E-A677-37D0B3CC77D4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國家賠償責任 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A8A86FF2-BC9F-4941-B76E-3407BBAA1678}" type="parTrans" cxnId="{65632014-4FBB-4A52-A471-40932F83AD5B}">
      <dgm:prSet/>
      <dgm:spPr/>
      <dgm:t>
        <a:bodyPr/>
        <a:lstStyle/>
        <a:p>
          <a:endParaRPr lang="zh-TW" altLang="en-US"/>
        </a:p>
      </dgm:t>
    </dgm:pt>
    <dgm:pt modelId="{93A464C5-327A-4F89-AA7F-FEAF9DBD246F}" type="sibTrans" cxnId="{65632014-4FBB-4A52-A471-40932F83AD5B}">
      <dgm:prSet/>
      <dgm:spPr/>
      <dgm:t>
        <a:bodyPr/>
        <a:lstStyle/>
        <a:p>
          <a:endParaRPr lang="zh-TW" altLang="en-US"/>
        </a:p>
      </dgm:t>
    </dgm:pt>
    <dgm:pt modelId="{75D500E2-6179-4AC5-8ED8-D99BC9F6CEE9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其他特別法 </a:t>
          </a:r>
          <a:endParaRPr lang="zh-TW" altLang="en-US" dirty="0">
            <a:solidFill>
              <a:srgbClr val="FF0000"/>
            </a:solidFill>
          </a:endParaRPr>
        </a:p>
      </dgm:t>
    </dgm:pt>
    <dgm:pt modelId="{95CBED6E-5B14-4293-B476-B9C7CCD0ED11}" type="parTrans" cxnId="{404F604E-E2BF-423D-9597-1BF952EC5A56}">
      <dgm:prSet/>
      <dgm:spPr/>
    </dgm:pt>
    <dgm:pt modelId="{FBA9CCA9-660E-444B-82A2-F01A4FD9345D}" type="sibTrans" cxnId="{404F604E-E2BF-423D-9597-1BF952EC5A56}">
      <dgm:prSet/>
      <dgm:spPr/>
    </dgm:pt>
    <dgm:pt modelId="{ED8C1006-7FD6-442C-8B09-88383F49370A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損失補償責任 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B21B2584-44C5-4202-A857-4392C3B8B583}" type="parTrans" cxnId="{5E8E0C65-3D29-4E09-8209-7417936D5EE5}">
      <dgm:prSet/>
      <dgm:spPr/>
    </dgm:pt>
    <dgm:pt modelId="{1603E448-569F-40D5-B50F-DEE13B915D0B}" type="sibTrans" cxnId="{5E8E0C65-3D29-4E09-8209-7417936D5EE5}">
      <dgm:prSet/>
      <dgm:spPr/>
    </dgm:pt>
    <dgm:pt modelId="{3BF51FE2-1F4A-4D90-A348-A00E3D0E300F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2">
                  <a:lumMod val="75000"/>
                </a:schemeClr>
              </a:solidFill>
            </a:rPr>
            <a:t>行政肅貪</a:t>
          </a:r>
          <a:endParaRPr lang="zh-TW" altLang="en-US" dirty="0">
            <a:solidFill>
              <a:schemeClr val="tx2">
                <a:lumMod val="75000"/>
              </a:schemeClr>
            </a:solidFill>
          </a:endParaRPr>
        </a:p>
      </dgm:t>
    </dgm:pt>
    <dgm:pt modelId="{052E6DAA-5089-4C9D-95B8-08AFE31FD328}" type="parTrans" cxnId="{D236D3CB-7AD2-4850-91E6-BB73D2D80C00}">
      <dgm:prSet/>
      <dgm:spPr/>
    </dgm:pt>
    <dgm:pt modelId="{2F8C920F-124D-4AE3-BA6B-9127EDDB76F7}" type="sibTrans" cxnId="{D236D3CB-7AD2-4850-91E6-BB73D2D80C00}">
      <dgm:prSet/>
      <dgm:spPr/>
    </dgm:pt>
    <dgm:pt modelId="{13B91FF3-2CBC-43D1-A5BD-DE4DA47F7609}" type="pres">
      <dgm:prSet presAssocID="{66738F00-FC6D-4D89-AC6F-1392536CF4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47396C4-AB00-4750-BEE4-D830008449D0}" type="pres">
      <dgm:prSet presAssocID="{16164DB8-A1D7-484C-B7A7-890573DDA6CE}" presName="composite" presStyleCnt="0"/>
      <dgm:spPr/>
    </dgm:pt>
    <dgm:pt modelId="{57114DD1-A3C7-4213-B2B2-96807C010B23}" type="pres">
      <dgm:prSet presAssocID="{16164DB8-A1D7-484C-B7A7-890573DDA6C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4EF9DD-671E-4EBB-8280-564398D680CC}" type="pres">
      <dgm:prSet presAssocID="{16164DB8-A1D7-484C-B7A7-890573DDA6C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B2895F-2D82-449E-9FFF-01501CDEDFB2}" type="pres">
      <dgm:prSet presAssocID="{4FB63CA9-17DB-4D6E-86A2-74BB1C3A2F65}" presName="space" presStyleCnt="0"/>
      <dgm:spPr/>
    </dgm:pt>
    <dgm:pt modelId="{ECD22949-A1AF-4BC6-9293-7FDF54C19C74}" type="pres">
      <dgm:prSet presAssocID="{3DAFFFEB-8E4C-4EB4-BD1E-8B8318FB1AF3}" presName="composite" presStyleCnt="0"/>
      <dgm:spPr/>
    </dgm:pt>
    <dgm:pt modelId="{85FC4028-EDAF-4548-BEF5-4A07A4399475}" type="pres">
      <dgm:prSet presAssocID="{3DAFFFEB-8E4C-4EB4-BD1E-8B8318FB1AF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F17CE3-71E1-44E0-8D3C-AE143E6AB8CF}" type="pres">
      <dgm:prSet presAssocID="{3DAFFFEB-8E4C-4EB4-BD1E-8B8318FB1AF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14C8E0-5CB9-45D2-9DCE-88613FF356BE}" type="pres">
      <dgm:prSet presAssocID="{F2B332D2-3D94-47DE-8831-8DC94B215F39}" presName="space" presStyleCnt="0"/>
      <dgm:spPr/>
    </dgm:pt>
    <dgm:pt modelId="{C36991B7-07C6-4339-A84C-045024D0BE41}" type="pres">
      <dgm:prSet presAssocID="{1673A8D3-6DAA-445E-AEF6-D4129BE73E85}" presName="composite" presStyleCnt="0"/>
      <dgm:spPr/>
    </dgm:pt>
    <dgm:pt modelId="{61008575-32CA-40BF-814F-D29692F68B77}" type="pres">
      <dgm:prSet presAssocID="{1673A8D3-6DAA-445E-AEF6-D4129BE73E8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F35100-145D-4E4C-A64D-928F8D3A7022}" type="pres">
      <dgm:prSet presAssocID="{1673A8D3-6DAA-445E-AEF6-D4129BE73E8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065C852-6712-4CFE-B251-029D3C75C539}" srcId="{16164DB8-A1D7-484C-B7A7-890573DDA6CE}" destId="{51E15100-E6B0-413B-A685-DC1272BC30F8}" srcOrd="1" destOrd="0" parTransId="{E54E6174-B57B-4491-9BC6-27B97005D334}" sibTransId="{05EA5713-B6F0-4153-BF7D-69B24AD2D19C}"/>
    <dgm:cxn modelId="{C3AEB770-524B-458D-A7C7-A7348D7DCBBD}" type="presOf" srcId="{3DAFFFEB-8E4C-4EB4-BD1E-8B8318FB1AF3}" destId="{85FC4028-EDAF-4548-BEF5-4A07A4399475}" srcOrd="0" destOrd="0" presId="urn:microsoft.com/office/officeart/2005/8/layout/hList1"/>
    <dgm:cxn modelId="{07B3E564-8867-4481-87CA-EA4CFE2D98EC}" srcId="{66738F00-FC6D-4D89-AC6F-1392536CF410}" destId="{1673A8D3-6DAA-445E-AEF6-D4129BE73E85}" srcOrd="2" destOrd="0" parTransId="{D6127779-240C-4A42-BB3F-1BAD61F158E8}" sibTransId="{F5DEB611-EE12-413C-BE9F-081867F72490}"/>
    <dgm:cxn modelId="{CD5CF37D-2416-4CE5-ADC1-BDEABD672B80}" type="presOf" srcId="{51E15100-E6B0-413B-A685-DC1272BC30F8}" destId="{FB4EF9DD-671E-4EBB-8280-564398D680CC}" srcOrd="0" destOrd="1" presId="urn:microsoft.com/office/officeart/2005/8/layout/hList1"/>
    <dgm:cxn modelId="{96CA0970-1C22-4756-A2D7-1D05F604BA3E}" type="presOf" srcId="{C48DAFC3-0233-474E-A677-37D0B3CC77D4}" destId="{16F35100-145D-4E4C-A64D-928F8D3A7022}" srcOrd="0" destOrd="1" presId="urn:microsoft.com/office/officeart/2005/8/layout/hList1"/>
    <dgm:cxn modelId="{B5E7F4C9-DDF5-4E51-ACCC-6C5463EA095E}" type="presOf" srcId="{3BF51FE2-1F4A-4D90-A348-A00E3D0E300F}" destId="{FB4EF9DD-671E-4EBB-8280-564398D680CC}" srcOrd="0" destOrd="2" presId="urn:microsoft.com/office/officeart/2005/8/layout/hList1"/>
    <dgm:cxn modelId="{E853E006-A03F-4292-BB77-16AB7B920BE4}" type="presOf" srcId="{A6207403-4384-4E6C-BB4E-601933FE4540}" destId="{C2F17CE3-71E1-44E0-8D3C-AE143E6AB8CF}" srcOrd="0" destOrd="0" presId="urn:microsoft.com/office/officeart/2005/8/layout/hList1"/>
    <dgm:cxn modelId="{364FE59D-F53E-4CD9-805C-C5FFDD4A34BF}" type="presOf" srcId="{520DB67A-F646-4BF4-9216-6E7E8837CA51}" destId="{FB4EF9DD-671E-4EBB-8280-564398D680CC}" srcOrd="0" destOrd="0" presId="urn:microsoft.com/office/officeart/2005/8/layout/hList1"/>
    <dgm:cxn modelId="{8390C697-DA0D-4EF5-BE7D-3BC027D6578F}" type="presOf" srcId="{66738F00-FC6D-4D89-AC6F-1392536CF410}" destId="{13B91FF3-2CBC-43D1-A5BD-DE4DA47F7609}" srcOrd="0" destOrd="0" presId="urn:microsoft.com/office/officeart/2005/8/layout/hList1"/>
    <dgm:cxn modelId="{32F4A647-0F67-48D7-912B-1521650683E6}" srcId="{3DAFFFEB-8E4C-4EB4-BD1E-8B8318FB1AF3}" destId="{9C6FDF29-DDCF-4537-8348-0B7D34505FDE}" srcOrd="1" destOrd="0" parTransId="{1BE56822-A094-4BAB-A221-0C247BB9854D}" sibTransId="{664DD158-6A77-4E48-9898-092ED95244D9}"/>
    <dgm:cxn modelId="{65632014-4FBB-4A52-A471-40932F83AD5B}" srcId="{1673A8D3-6DAA-445E-AEF6-D4129BE73E85}" destId="{C48DAFC3-0233-474E-A677-37D0B3CC77D4}" srcOrd="1" destOrd="0" parTransId="{A8A86FF2-BC9F-4941-B76E-3407BBAA1678}" sibTransId="{93A464C5-327A-4F89-AA7F-FEAF9DBD246F}"/>
    <dgm:cxn modelId="{3C89FC6E-B59D-4CFD-8826-B8BA943AD2BF}" type="presOf" srcId="{75D500E2-6179-4AC5-8ED8-D99BC9F6CEE9}" destId="{C2F17CE3-71E1-44E0-8D3C-AE143E6AB8CF}" srcOrd="0" destOrd="2" presId="urn:microsoft.com/office/officeart/2005/8/layout/hList1"/>
    <dgm:cxn modelId="{08246309-0143-4160-8FA0-836641A2E02B}" type="presOf" srcId="{9C6FDF29-DDCF-4537-8348-0B7D34505FDE}" destId="{C2F17CE3-71E1-44E0-8D3C-AE143E6AB8CF}" srcOrd="0" destOrd="1" presId="urn:microsoft.com/office/officeart/2005/8/layout/hList1"/>
    <dgm:cxn modelId="{5E8E0C65-3D29-4E09-8209-7417936D5EE5}" srcId="{1673A8D3-6DAA-445E-AEF6-D4129BE73E85}" destId="{ED8C1006-7FD6-442C-8B09-88383F49370A}" srcOrd="2" destOrd="0" parTransId="{B21B2584-44C5-4202-A857-4392C3B8B583}" sibTransId="{1603E448-569F-40D5-B50F-DEE13B915D0B}"/>
    <dgm:cxn modelId="{52D1DD1E-1CCA-4C74-8DCC-BE3E7D2CE953}" srcId="{66738F00-FC6D-4D89-AC6F-1392536CF410}" destId="{16164DB8-A1D7-484C-B7A7-890573DDA6CE}" srcOrd="0" destOrd="0" parTransId="{CCA3394B-D4F1-42E7-9289-A303149FF46D}" sibTransId="{4FB63CA9-17DB-4D6E-86A2-74BB1C3A2F65}"/>
    <dgm:cxn modelId="{B36EEC76-A9F0-4E3B-B776-A947D98F1FEC}" srcId="{1673A8D3-6DAA-445E-AEF6-D4129BE73E85}" destId="{C9AA9C80-0D7D-44DD-B0F3-B8D31A5044AA}" srcOrd="0" destOrd="0" parTransId="{28F23928-D765-4C81-B957-A53DAF1F3E96}" sibTransId="{5C21C4C7-E5A6-4B45-BBAD-B210C61BF978}"/>
    <dgm:cxn modelId="{80270734-9ED1-4AEA-80A9-ACD73B65DDF2}" type="presOf" srcId="{ED8C1006-7FD6-442C-8B09-88383F49370A}" destId="{16F35100-145D-4E4C-A64D-928F8D3A7022}" srcOrd="0" destOrd="2" presId="urn:microsoft.com/office/officeart/2005/8/layout/hList1"/>
    <dgm:cxn modelId="{555BFFFF-DC6E-41ED-B0AF-C3236AAB25F4}" type="presOf" srcId="{16164DB8-A1D7-484C-B7A7-890573DDA6CE}" destId="{57114DD1-A3C7-4213-B2B2-96807C010B23}" srcOrd="0" destOrd="0" presId="urn:microsoft.com/office/officeart/2005/8/layout/hList1"/>
    <dgm:cxn modelId="{87CDF101-D74E-4F37-AC47-93162C72A6C9}" srcId="{3DAFFFEB-8E4C-4EB4-BD1E-8B8318FB1AF3}" destId="{A6207403-4384-4E6C-BB4E-601933FE4540}" srcOrd="0" destOrd="0" parTransId="{68266217-5C39-49E4-99EB-200DFFB4E9F7}" sibTransId="{AD55E286-C6B5-4F7E-9BB2-B784986BBDF3}"/>
    <dgm:cxn modelId="{00C2CC8A-38A5-470C-AB7A-83F3874F05AE}" srcId="{16164DB8-A1D7-484C-B7A7-890573DDA6CE}" destId="{520DB67A-F646-4BF4-9216-6E7E8837CA51}" srcOrd="0" destOrd="0" parTransId="{48751E5E-47CE-4288-8A36-4610CFDBDD59}" sibTransId="{D478BEF9-C380-4D6E-90CC-1C646EB449EF}"/>
    <dgm:cxn modelId="{404F604E-E2BF-423D-9597-1BF952EC5A56}" srcId="{3DAFFFEB-8E4C-4EB4-BD1E-8B8318FB1AF3}" destId="{75D500E2-6179-4AC5-8ED8-D99BC9F6CEE9}" srcOrd="2" destOrd="0" parTransId="{95CBED6E-5B14-4293-B476-B9C7CCD0ED11}" sibTransId="{FBA9CCA9-660E-444B-82A2-F01A4FD9345D}"/>
    <dgm:cxn modelId="{D236D3CB-7AD2-4850-91E6-BB73D2D80C00}" srcId="{16164DB8-A1D7-484C-B7A7-890573DDA6CE}" destId="{3BF51FE2-1F4A-4D90-A348-A00E3D0E300F}" srcOrd="2" destOrd="0" parTransId="{052E6DAA-5089-4C9D-95B8-08AFE31FD328}" sibTransId="{2F8C920F-124D-4AE3-BA6B-9127EDDB76F7}"/>
    <dgm:cxn modelId="{F46780F5-68FE-4037-990C-AB33776F7EB6}" type="presOf" srcId="{1673A8D3-6DAA-445E-AEF6-D4129BE73E85}" destId="{61008575-32CA-40BF-814F-D29692F68B77}" srcOrd="0" destOrd="0" presId="urn:microsoft.com/office/officeart/2005/8/layout/hList1"/>
    <dgm:cxn modelId="{CAB49B81-242B-481C-9D66-9093F232684E}" srcId="{66738F00-FC6D-4D89-AC6F-1392536CF410}" destId="{3DAFFFEB-8E4C-4EB4-BD1E-8B8318FB1AF3}" srcOrd="1" destOrd="0" parTransId="{AFF18041-0D44-4C4C-A676-6BB10D46DED2}" sibTransId="{F2B332D2-3D94-47DE-8831-8DC94B215F39}"/>
    <dgm:cxn modelId="{B95C60B9-EBF4-42FD-B81B-423CB18A3B26}" type="presOf" srcId="{C9AA9C80-0D7D-44DD-B0F3-B8D31A5044AA}" destId="{16F35100-145D-4E4C-A64D-928F8D3A7022}" srcOrd="0" destOrd="0" presId="urn:microsoft.com/office/officeart/2005/8/layout/hList1"/>
    <dgm:cxn modelId="{0BA685BE-F65C-4908-AE2F-D58BEE7E3B49}" type="presParOf" srcId="{13B91FF3-2CBC-43D1-A5BD-DE4DA47F7609}" destId="{547396C4-AB00-4750-BEE4-D830008449D0}" srcOrd="0" destOrd="0" presId="urn:microsoft.com/office/officeart/2005/8/layout/hList1"/>
    <dgm:cxn modelId="{ABD7D979-F5C5-4038-9672-63A331D4EBAB}" type="presParOf" srcId="{547396C4-AB00-4750-BEE4-D830008449D0}" destId="{57114DD1-A3C7-4213-B2B2-96807C010B23}" srcOrd="0" destOrd="0" presId="urn:microsoft.com/office/officeart/2005/8/layout/hList1"/>
    <dgm:cxn modelId="{5C789494-5D05-4C56-A02C-AAD19177BCAA}" type="presParOf" srcId="{547396C4-AB00-4750-BEE4-D830008449D0}" destId="{FB4EF9DD-671E-4EBB-8280-564398D680CC}" srcOrd="1" destOrd="0" presId="urn:microsoft.com/office/officeart/2005/8/layout/hList1"/>
    <dgm:cxn modelId="{8CAD400C-BEA8-4B5D-9CC2-5B56856ED810}" type="presParOf" srcId="{13B91FF3-2CBC-43D1-A5BD-DE4DA47F7609}" destId="{03B2895F-2D82-449E-9FFF-01501CDEDFB2}" srcOrd="1" destOrd="0" presId="urn:microsoft.com/office/officeart/2005/8/layout/hList1"/>
    <dgm:cxn modelId="{A71571B1-4247-4DA3-8E20-8A9DEA4FD9DF}" type="presParOf" srcId="{13B91FF3-2CBC-43D1-A5BD-DE4DA47F7609}" destId="{ECD22949-A1AF-4BC6-9293-7FDF54C19C74}" srcOrd="2" destOrd="0" presId="urn:microsoft.com/office/officeart/2005/8/layout/hList1"/>
    <dgm:cxn modelId="{B8E4BA31-87C7-41B4-A767-70F8085D4B6B}" type="presParOf" srcId="{ECD22949-A1AF-4BC6-9293-7FDF54C19C74}" destId="{85FC4028-EDAF-4548-BEF5-4A07A4399475}" srcOrd="0" destOrd="0" presId="urn:microsoft.com/office/officeart/2005/8/layout/hList1"/>
    <dgm:cxn modelId="{B6C6568D-61A2-4DA4-BDB2-246998C6B777}" type="presParOf" srcId="{ECD22949-A1AF-4BC6-9293-7FDF54C19C74}" destId="{C2F17CE3-71E1-44E0-8D3C-AE143E6AB8CF}" srcOrd="1" destOrd="0" presId="urn:microsoft.com/office/officeart/2005/8/layout/hList1"/>
    <dgm:cxn modelId="{87D25DEE-52B2-49FB-A0DE-B4215117E78B}" type="presParOf" srcId="{13B91FF3-2CBC-43D1-A5BD-DE4DA47F7609}" destId="{EB14C8E0-5CB9-45D2-9DCE-88613FF356BE}" srcOrd="3" destOrd="0" presId="urn:microsoft.com/office/officeart/2005/8/layout/hList1"/>
    <dgm:cxn modelId="{48043E4C-C5BA-46C0-96FF-9805C85F9484}" type="presParOf" srcId="{13B91FF3-2CBC-43D1-A5BD-DE4DA47F7609}" destId="{C36991B7-07C6-4339-A84C-045024D0BE41}" srcOrd="4" destOrd="0" presId="urn:microsoft.com/office/officeart/2005/8/layout/hList1"/>
    <dgm:cxn modelId="{20981450-6E40-4789-B244-7EDE8B9F4371}" type="presParOf" srcId="{C36991B7-07C6-4339-A84C-045024D0BE41}" destId="{61008575-32CA-40BF-814F-D29692F68B77}" srcOrd="0" destOrd="0" presId="urn:microsoft.com/office/officeart/2005/8/layout/hList1"/>
    <dgm:cxn modelId="{C11B4C37-E426-4423-B0D7-7698533340E1}" type="presParOf" srcId="{C36991B7-07C6-4339-A84C-045024D0BE41}" destId="{16F35100-145D-4E4C-A64D-928F8D3A70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14DD1-A3C7-4213-B2B2-96807C010B23}">
      <dsp:nvSpPr>
        <dsp:cNvPr id="0" name=""/>
        <dsp:cNvSpPr/>
      </dsp:nvSpPr>
      <dsp:spPr>
        <a:xfrm>
          <a:off x="2416" y="5816"/>
          <a:ext cx="235612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行政責任 </a:t>
          </a:r>
          <a:endParaRPr lang="zh-TW" altLang="en-US" sz="3200" kern="1200" dirty="0"/>
        </a:p>
      </dsp:txBody>
      <dsp:txXfrm>
        <a:off x="2416" y="5816"/>
        <a:ext cx="2356121" cy="921600"/>
      </dsp:txXfrm>
    </dsp:sp>
    <dsp:sp modelId="{FB4EF9DD-671E-4EBB-8280-564398D680CC}">
      <dsp:nvSpPr>
        <dsp:cNvPr id="0" name=""/>
        <dsp:cNvSpPr/>
      </dsp:nvSpPr>
      <dsp:spPr>
        <a:xfrm>
          <a:off x="2416" y="927416"/>
          <a:ext cx="2356121" cy="306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懲戒 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懲處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行政肅貪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16" y="927416"/>
        <a:ext cx="2356121" cy="3060074"/>
      </dsp:txXfrm>
    </dsp:sp>
    <dsp:sp modelId="{85FC4028-EDAF-4548-BEF5-4A07A4399475}">
      <dsp:nvSpPr>
        <dsp:cNvPr id="0" name=""/>
        <dsp:cNvSpPr/>
      </dsp:nvSpPr>
      <dsp:spPr>
        <a:xfrm>
          <a:off x="2688394" y="5816"/>
          <a:ext cx="235612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rgbClr val="FF0000"/>
              </a:solidFill>
            </a:rPr>
            <a:t>刑事責任</a:t>
          </a:r>
          <a:r>
            <a:rPr lang="zh-TW" altLang="en-US" sz="3200" kern="1200" dirty="0" smtClean="0"/>
            <a:t> </a:t>
          </a:r>
          <a:endParaRPr lang="zh-TW" altLang="en-US" sz="3200" kern="1200" dirty="0"/>
        </a:p>
      </dsp:txBody>
      <dsp:txXfrm>
        <a:off x="2688394" y="5816"/>
        <a:ext cx="2356121" cy="921600"/>
      </dsp:txXfrm>
    </dsp:sp>
    <dsp:sp modelId="{C2F17CE3-71E1-44E0-8D3C-AE143E6AB8CF}">
      <dsp:nvSpPr>
        <dsp:cNvPr id="0" name=""/>
        <dsp:cNvSpPr/>
      </dsp:nvSpPr>
      <dsp:spPr>
        <a:xfrm>
          <a:off x="2688394" y="927416"/>
          <a:ext cx="2356121" cy="306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rgbClr val="FF0000"/>
              </a:solidFill>
            </a:rPr>
            <a:t>刑法 </a:t>
          </a:r>
          <a:endParaRPr lang="zh-TW" altLang="en-US" sz="3200" kern="1200" dirty="0">
            <a:solidFill>
              <a:srgbClr val="FF00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rgbClr val="FF0000"/>
              </a:solidFill>
            </a:rPr>
            <a:t>貪污治罪條例 </a:t>
          </a:r>
          <a:endParaRPr lang="zh-TW" altLang="en-US" sz="3200" kern="1200" dirty="0">
            <a:solidFill>
              <a:srgbClr val="FF00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rgbClr val="FF0000"/>
              </a:solidFill>
            </a:rPr>
            <a:t>其他特別法 </a:t>
          </a:r>
          <a:endParaRPr lang="zh-TW" altLang="en-US" sz="3200" kern="1200" dirty="0">
            <a:solidFill>
              <a:srgbClr val="FF0000"/>
            </a:solidFill>
          </a:endParaRPr>
        </a:p>
      </dsp:txBody>
      <dsp:txXfrm>
        <a:off x="2688394" y="927416"/>
        <a:ext cx="2356121" cy="3060074"/>
      </dsp:txXfrm>
    </dsp:sp>
    <dsp:sp modelId="{61008575-32CA-40BF-814F-D29692F68B77}">
      <dsp:nvSpPr>
        <dsp:cNvPr id="0" name=""/>
        <dsp:cNvSpPr/>
      </dsp:nvSpPr>
      <dsp:spPr>
        <a:xfrm>
          <a:off x="5374372" y="5816"/>
          <a:ext cx="235612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其他責任 </a:t>
          </a:r>
          <a:endParaRPr lang="zh-TW" altLang="en-US" sz="3200" kern="1200" dirty="0"/>
        </a:p>
      </dsp:txBody>
      <dsp:txXfrm>
        <a:off x="5374372" y="5816"/>
        <a:ext cx="2356121" cy="921600"/>
      </dsp:txXfrm>
    </dsp:sp>
    <dsp:sp modelId="{16F35100-145D-4E4C-A64D-928F8D3A7022}">
      <dsp:nvSpPr>
        <dsp:cNvPr id="0" name=""/>
        <dsp:cNvSpPr/>
      </dsp:nvSpPr>
      <dsp:spPr>
        <a:xfrm>
          <a:off x="5374372" y="927416"/>
          <a:ext cx="2356121" cy="306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民事責任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國家賠償責任 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solidFill>
                <a:schemeClr val="tx2">
                  <a:lumMod val="75000"/>
                </a:schemeClr>
              </a:solidFill>
            </a:rPr>
            <a:t>損失補償責任 </a:t>
          </a:r>
          <a:endParaRPr lang="zh-TW" altLang="en-US" sz="3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374372" y="927416"/>
        <a:ext cx="2356121" cy="3060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7AC4-E785-46D1-A5AD-0F9ECB232D1C}" type="datetimeFigureOut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20D80-728C-4EEB-B802-24E2AA137A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4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7272-4911-4653-9048-4938AF375006}" type="datetimeFigureOut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80E9A-B14B-45E7-A23F-8BEA1164BA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27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B4F7-C98F-4A57-BDDA-99FB73C65CB5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FD3A-4994-486B-878D-4DF52D9E7F2E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77B-16B2-4473-AD05-B79C4ACF13F7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35F-0720-4671-8FA1-6491CFA3EC49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5757-5F45-47C5-93F4-F68231CFD878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86D-9A93-4D97-A55A-54A8B8DEA412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EDF-DDC1-4D44-BAEE-8DE7A51BEB02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E991-C7D5-47E7-B1BB-804A310FA344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1CED-29F8-4D16-912C-059A169D8E67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95D1-0723-4534-A7FA-55B1E6598583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6A4B-01B1-4F6F-BDBC-E25E9587626A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DDDD3B-E3C3-47CE-8792-BDAE3FFEEE50}" type="datetime1">
              <a:rPr lang="zh-TW" altLang="en-US" smtClean="0"/>
              <a:t>2016/6/24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D23EE94-BBF2-4674-8434-73692706C0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780928"/>
            <a:ext cx="7408333" cy="29523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4000" dirty="0" smtClean="0"/>
              <a:t>與小額款項有關之廉政法令宣導</a:t>
            </a:r>
            <a:endParaRPr lang="en-US" altLang="zh-TW" sz="4000" dirty="0" smtClean="0"/>
          </a:p>
          <a:p>
            <a:pPr marL="0" indent="0" algn="ctr">
              <a:buNone/>
            </a:pPr>
            <a:endParaRPr lang="en-US" altLang="zh-TW" sz="4000" dirty="0"/>
          </a:p>
          <a:p>
            <a:pPr marL="0" indent="0" algn="ctr">
              <a:buNone/>
            </a:pP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dirty="0" smtClean="0"/>
              <a:t>主計室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dirty="0" smtClean="0">
                <a:latin typeface="+mj-ea"/>
                <a:ea typeface="+mj-ea"/>
              </a:rPr>
              <a:t>105</a:t>
            </a:r>
            <a:r>
              <a:rPr lang="zh-TW" altLang="en-US" dirty="0" smtClean="0">
                <a:latin typeface="+mj-ea"/>
                <a:ea typeface="+mj-ea"/>
              </a:rPr>
              <a:t>年</a:t>
            </a:r>
            <a:r>
              <a:rPr lang="en-US" altLang="zh-TW" dirty="0" smtClean="0">
                <a:latin typeface="+mj-ea"/>
                <a:ea typeface="+mj-ea"/>
              </a:rPr>
              <a:t>6</a:t>
            </a:r>
            <a:r>
              <a:rPr lang="zh-TW" altLang="en-US" dirty="0" smtClean="0">
                <a:latin typeface="+mj-ea"/>
                <a:ea typeface="+mj-ea"/>
              </a:rPr>
              <a:t>月</a:t>
            </a:r>
            <a:r>
              <a:rPr lang="en-US" altLang="zh-TW" dirty="0" smtClean="0">
                <a:latin typeface="+mj-ea"/>
                <a:ea typeface="+mj-ea"/>
              </a:rPr>
              <a:t>22</a:t>
            </a:r>
            <a:r>
              <a:rPr lang="zh-TW" altLang="en-US" dirty="0" smtClean="0">
                <a:latin typeface="+mj-ea"/>
                <a:ea typeface="+mj-ea"/>
              </a:rPr>
              <a:t>日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3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9" y="1412776"/>
            <a:ext cx="8064896" cy="4896544"/>
          </a:xfrm>
        </p:spPr>
        <p:txBody>
          <a:bodyPr>
            <a:normAutofit fontScale="925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b="1" dirty="0">
                <a:solidFill>
                  <a:srgbClr val="FF0000"/>
                </a:solidFill>
              </a:rPr>
              <a:t>文書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發票</a:t>
            </a:r>
            <a:r>
              <a:rPr lang="zh-TW" altLang="zh-TW" b="1" dirty="0"/>
              <a:t>、</a:t>
            </a:r>
            <a:r>
              <a:rPr lang="zh-TW" altLang="en-US" b="1" dirty="0" smtClean="0"/>
              <a:t>收據</a:t>
            </a:r>
            <a:r>
              <a:rPr lang="zh-TW" altLang="zh-TW" b="1" dirty="0"/>
              <a:t>、</a:t>
            </a:r>
            <a:r>
              <a:rPr lang="zh-TW" altLang="zh-TW" b="1" dirty="0" smtClean="0"/>
              <a:t>清冊</a:t>
            </a:r>
            <a:r>
              <a:rPr lang="zh-TW" altLang="zh-TW" b="1" dirty="0"/>
              <a:t>、差旅費報告表</a:t>
            </a:r>
            <a:r>
              <a:rPr lang="en-US" altLang="zh-TW" b="1" dirty="0"/>
              <a:t>)</a:t>
            </a:r>
            <a:r>
              <a:rPr lang="zh-TW" altLang="zh-TW" b="1" dirty="0" smtClean="0"/>
              <a:t>→</a:t>
            </a:r>
            <a:r>
              <a:rPr lang="zh-TW" altLang="en-US" b="1" dirty="0" smtClean="0"/>
              <a:t>報支程序</a:t>
            </a:r>
            <a:r>
              <a:rPr lang="zh-TW" altLang="zh-TW" b="1" dirty="0" smtClean="0"/>
              <a:t>→</a:t>
            </a:r>
            <a:r>
              <a:rPr lang="zh-TW" altLang="zh-TW" b="1" dirty="0"/>
              <a:t>登載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b="1" dirty="0"/>
              <a:t>政府支出憑證處理要點第三點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 marL="301943" lvl="1" indent="0">
              <a:buNone/>
            </a:pPr>
            <a:r>
              <a:rPr lang="zh-TW" altLang="zh-TW" sz="2400" b="1" dirty="0" smtClean="0">
                <a:solidFill>
                  <a:srgbClr val="FF0000"/>
                </a:solidFill>
              </a:rPr>
              <a:t>各</a:t>
            </a:r>
            <a:r>
              <a:rPr lang="zh-TW" altLang="zh-TW" sz="2400" b="1" dirty="0">
                <a:solidFill>
                  <a:srgbClr val="FF0000"/>
                </a:solidFill>
              </a:rPr>
              <a:t>機關員工申請支付款項，應本誠信原則對所提出之支出憑證之支付事實真實性負責，如有不實應負相關責任</a:t>
            </a:r>
            <a:r>
              <a:rPr lang="zh-TW" altLang="zh-TW" sz="2400" b="1" dirty="0" smtClean="0"/>
              <a:t>。</a:t>
            </a:r>
            <a:endParaRPr lang="en-US" altLang="zh-TW" sz="2400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b="1" dirty="0"/>
              <a:t>不實</a:t>
            </a:r>
            <a:r>
              <a:rPr lang="zh-TW" altLang="en-US" b="1" dirty="0" smtClean="0"/>
              <a:t>憑證</a:t>
            </a:r>
            <a:endParaRPr lang="en-US" altLang="zh-TW" b="1" dirty="0" smtClean="0"/>
          </a:p>
          <a:p>
            <a:pPr marL="301943" lvl="1" indent="0">
              <a:buNone/>
            </a:pPr>
            <a:r>
              <a:rPr lang="zh-TW" altLang="zh-TW" b="1" dirty="0" smtClean="0"/>
              <a:t>→</a:t>
            </a:r>
            <a:r>
              <a:rPr lang="zh-TW" altLang="en-US" b="1" dirty="0" smtClean="0"/>
              <a:t>內部</a:t>
            </a:r>
            <a:r>
              <a:rPr lang="zh-TW" altLang="zh-TW" b="1" dirty="0" smtClean="0"/>
              <a:t>→</a:t>
            </a:r>
            <a:r>
              <a:rPr lang="zh-TW" altLang="en-US" b="1" dirty="0" smtClean="0"/>
              <a:t>刑法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偽造文書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、貪汙治罪條例</a:t>
            </a:r>
            <a:endParaRPr lang="en-US" altLang="zh-TW" b="1" dirty="0" smtClean="0"/>
          </a:p>
          <a:p>
            <a:pPr marL="301943" lvl="1" indent="0">
              <a:buNone/>
            </a:pPr>
            <a:r>
              <a:rPr lang="zh-TW" altLang="zh-TW" b="1" dirty="0" smtClean="0"/>
              <a:t>→</a:t>
            </a:r>
            <a:r>
              <a:rPr lang="zh-TW" altLang="en-US" b="1" dirty="0" smtClean="0"/>
              <a:t>外部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不實交易的發票</a:t>
            </a:r>
            <a:r>
              <a:rPr lang="en-US" altLang="zh-TW" b="1" dirty="0" smtClean="0"/>
              <a:t>)</a:t>
            </a:r>
            <a:r>
              <a:rPr lang="zh-TW" altLang="zh-TW" b="1" dirty="0" smtClean="0"/>
              <a:t>→</a:t>
            </a:r>
            <a:r>
              <a:rPr lang="zh-TW" altLang="en-US" b="1" dirty="0" smtClean="0"/>
              <a:t>商業會計法</a:t>
            </a:r>
            <a:r>
              <a:rPr lang="zh-TW" altLang="en-US" b="1" dirty="0"/>
              <a:t>、貪</a:t>
            </a:r>
            <a:r>
              <a:rPr lang="zh-TW" altLang="en-US" b="1" dirty="0" smtClean="0"/>
              <a:t>汙</a:t>
            </a:r>
            <a:r>
              <a:rPr lang="zh-TW" altLang="en-US" b="1" dirty="0"/>
              <a:t>治罪</a:t>
            </a:r>
            <a:r>
              <a:rPr lang="zh-TW" altLang="en-US" b="1" dirty="0" smtClean="0"/>
              <a:t>條例</a:t>
            </a:r>
            <a:endParaRPr lang="en-US" altLang="zh-TW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b="1" dirty="0"/>
              <a:t>會計人員執行內部</a:t>
            </a:r>
            <a:r>
              <a:rPr lang="zh-TW" altLang="en-US" b="1" dirty="0" smtClean="0"/>
              <a:t>審核以</a:t>
            </a:r>
            <a:r>
              <a:rPr lang="zh-TW" altLang="en-US" b="1" dirty="0"/>
              <a:t>書面審核為主</a:t>
            </a:r>
            <a:r>
              <a:rPr lang="zh-TW" altLang="en-US" b="1" dirty="0" smtClean="0"/>
              <a:t>，故當事人浮報經費被</a:t>
            </a:r>
            <a:r>
              <a:rPr lang="zh-TW" altLang="en-US" b="1" dirty="0"/>
              <a:t>檢舉</a:t>
            </a:r>
            <a:r>
              <a:rPr lang="zh-TW" altLang="en-US" b="1" dirty="0" smtClean="0"/>
              <a:t>，不能</a:t>
            </a:r>
            <a:r>
              <a:rPr lang="zh-TW" altLang="en-US" b="1" dirty="0"/>
              <a:t>以業經會計人員審核同意報支而卸責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endParaRPr lang="en-US" altLang="zh-TW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000" dirty="0" smtClean="0"/>
              <a:t>商業</a:t>
            </a:r>
            <a:r>
              <a:rPr lang="zh-TW" altLang="en-US" sz="2000" dirty="0"/>
              <a:t>會計法</a:t>
            </a:r>
            <a:r>
              <a:rPr lang="zh-TW" altLang="en-US" sz="2000" dirty="0">
                <a:latin typeface="+mj-ea"/>
                <a:ea typeface="+mj-ea"/>
              </a:rPr>
              <a:t>第</a:t>
            </a:r>
            <a:r>
              <a:rPr lang="en-US" altLang="zh-TW" sz="2000" dirty="0">
                <a:latin typeface="+mj-ea"/>
                <a:ea typeface="+mj-ea"/>
              </a:rPr>
              <a:t>71</a:t>
            </a:r>
            <a:r>
              <a:rPr lang="zh-TW" altLang="en-US" sz="2000" dirty="0">
                <a:latin typeface="+mj-ea"/>
                <a:ea typeface="+mj-ea"/>
              </a:rPr>
              <a:t>條第</a:t>
            </a:r>
            <a:r>
              <a:rPr lang="en-US" altLang="zh-TW" sz="2000" dirty="0">
                <a:latin typeface="+mj-ea"/>
                <a:ea typeface="+mj-ea"/>
              </a:rPr>
              <a:t>1</a:t>
            </a:r>
            <a:r>
              <a:rPr lang="zh-TW" altLang="en-US" sz="2000" dirty="0">
                <a:latin typeface="+mj-ea"/>
                <a:ea typeface="+mj-ea"/>
              </a:rPr>
              <a:t>款</a:t>
            </a:r>
            <a:r>
              <a:rPr lang="zh-TW" altLang="en-US" sz="2000" dirty="0"/>
              <a:t>　</a:t>
            </a:r>
            <a:endParaRPr lang="en-US" altLang="zh-TW" sz="2000" dirty="0" smtClean="0"/>
          </a:p>
          <a:p>
            <a:pPr marL="301943" lvl="1" indent="0">
              <a:buNone/>
            </a:pP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</a:rPr>
              <a:t>以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</a:rPr>
              <a:t>明知為不實之事項，而填製會計憑證或記入帳冊，</a:t>
            </a:r>
            <a:r>
              <a:rPr lang="zh-TW" altLang="en-US" sz="2000" dirty="0"/>
              <a:t>處五年以下有期徒刑、拘役或科或併科新臺幣六十萬元以下罰金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zh-TW" altLang="en-US" b="1" dirty="0" smtClean="0"/>
              <a:t>結語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報支經費要核實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7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 smtClean="0"/>
              <a:t>報告結束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4000" dirty="0" smtClean="0"/>
              <a:t>感謝聆聽</a:t>
            </a:r>
            <a:endParaRPr lang="zh-TW" altLang="en-US" sz="4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2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dirty="0">
                <a:latin typeface="+mj-ea"/>
                <a:ea typeface="+mj-ea"/>
              </a:rPr>
              <a:t>一、</a:t>
            </a:r>
            <a:r>
              <a:rPr lang="en-US" altLang="zh-TW" sz="2800" dirty="0" smtClean="0">
                <a:latin typeface="+mj-ea"/>
                <a:ea typeface="+mj-ea"/>
              </a:rPr>
              <a:t>105</a:t>
            </a:r>
            <a:r>
              <a:rPr lang="zh-TW" altLang="en-US" sz="2800" dirty="0" smtClean="0">
                <a:latin typeface="+mj-ea"/>
                <a:ea typeface="+mj-ea"/>
              </a:rPr>
              <a:t>年</a:t>
            </a:r>
            <a:r>
              <a:rPr lang="en-US" altLang="zh-TW" sz="2800" dirty="0" smtClean="0">
                <a:latin typeface="+mj-ea"/>
                <a:ea typeface="+mj-ea"/>
              </a:rPr>
              <a:t>6</a:t>
            </a:r>
            <a:r>
              <a:rPr lang="zh-TW" altLang="en-US" sz="2800" dirty="0" smtClean="0">
                <a:latin typeface="+mj-ea"/>
                <a:ea typeface="+mj-ea"/>
              </a:rPr>
              <a:t>月</a:t>
            </a:r>
            <a:r>
              <a:rPr lang="en-US" altLang="zh-TW" sz="2800" dirty="0" smtClean="0">
                <a:latin typeface="+mj-ea"/>
                <a:ea typeface="+mj-ea"/>
              </a:rPr>
              <a:t>13</a:t>
            </a:r>
            <a:r>
              <a:rPr lang="zh-TW" altLang="en-US" sz="2800" dirty="0" smtClean="0">
                <a:latin typeface="+mj-ea"/>
                <a:ea typeface="+mj-ea"/>
              </a:rPr>
              <a:t>日教育部</a:t>
            </a:r>
            <a:r>
              <a:rPr lang="zh-TW" altLang="en-US" sz="2800" dirty="0">
                <a:latin typeface="+mj-ea"/>
                <a:ea typeface="+mj-ea"/>
              </a:rPr>
              <a:t>辦理</a:t>
            </a:r>
            <a:r>
              <a:rPr lang="zh-TW" altLang="en-US" sz="2800" dirty="0" smtClean="0">
                <a:latin typeface="+mj-ea"/>
                <a:ea typeface="+mj-ea"/>
              </a:rPr>
              <a:t>「公務員申領或侵占小額款項專案法紀</a:t>
            </a:r>
            <a:r>
              <a:rPr lang="zh-TW" altLang="en-US" sz="2800" dirty="0">
                <a:latin typeface="+mj-ea"/>
                <a:ea typeface="+mj-ea"/>
              </a:rPr>
              <a:t>宣導」，</a:t>
            </a:r>
            <a:r>
              <a:rPr lang="zh-TW" altLang="en-US" sz="2800" dirty="0" smtClean="0">
                <a:latin typeface="+mj-ea"/>
                <a:ea typeface="+mj-ea"/>
              </a:rPr>
              <a:t>講座台北高等法院檢察署王</a:t>
            </a:r>
            <a:r>
              <a:rPr lang="zh-TW" altLang="en-US" sz="2800" dirty="0" smtClean="0">
                <a:latin typeface="新細明體"/>
                <a:ea typeface="新細明體"/>
              </a:rPr>
              <a:t>〇</a:t>
            </a:r>
            <a:r>
              <a:rPr lang="zh-TW" altLang="en-US" sz="2800" dirty="0" smtClean="0">
                <a:latin typeface="+mj-ea"/>
                <a:ea typeface="+mj-ea"/>
              </a:rPr>
              <a:t>拓檢察官簡報</a:t>
            </a:r>
            <a:r>
              <a:rPr lang="zh-TW" altLang="en-US" sz="2800" dirty="0">
                <a:latin typeface="+mj-ea"/>
                <a:ea typeface="+mj-ea"/>
              </a:rPr>
              <a:t>資料。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dirty="0">
                <a:latin typeface="+mj-ea"/>
                <a:ea typeface="+mj-ea"/>
              </a:rPr>
              <a:t>二</a:t>
            </a:r>
            <a:r>
              <a:rPr lang="zh-TW" altLang="en-US" sz="2800" dirty="0" smtClean="0">
                <a:latin typeface="+mj-ea"/>
                <a:ea typeface="+mj-ea"/>
              </a:rPr>
              <a:t>、本簡報案例取自法務</a:t>
            </a:r>
            <a:r>
              <a:rPr lang="zh-TW" altLang="en-US" sz="2800" dirty="0" smtClean="0"/>
              <a:t>部</a:t>
            </a:r>
            <a:r>
              <a:rPr lang="zh-TW" altLang="en-US" sz="2800" dirty="0"/>
              <a:t>廉政</a:t>
            </a:r>
            <a:r>
              <a:rPr lang="zh-TW" altLang="en-US" sz="2800" dirty="0" smtClean="0"/>
              <a:t>署</a:t>
            </a:r>
            <a:r>
              <a:rPr lang="en-US" altLang="zh-TW" sz="2800" dirty="0">
                <a:latin typeface="+mj-ea"/>
                <a:ea typeface="+mj-ea"/>
              </a:rPr>
              <a:t>105</a:t>
            </a:r>
            <a:r>
              <a:rPr lang="zh-TW" altLang="en-US" sz="2800" dirty="0">
                <a:latin typeface="+mj-ea"/>
                <a:ea typeface="+mj-ea"/>
              </a:rPr>
              <a:t>年</a:t>
            </a:r>
            <a:r>
              <a:rPr lang="en-US" altLang="zh-TW" sz="2800" dirty="0">
                <a:latin typeface="+mj-ea"/>
                <a:ea typeface="+mj-ea"/>
              </a:rPr>
              <a:t>5</a:t>
            </a:r>
            <a:r>
              <a:rPr lang="zh-TW" altLang="en-US" sz="2800" dirty="0">
                <a:latin typeface="+mj-ea"/>
                <a:ea typeface="+mj-ea"/>
              </a:rPr>
              <a:t>月</a:t>
            </a:r>
            <a:r>
              <a:rPr lang="zh-TW" altLang="en-US" sz="2800" dirty="0" smtClean="0"/>
              <a:t>編製之</a:t>
            </a:r>
            <a:r>
              <a:rPr lang="zh-TW" altLang="en-US" sz="2800" dirty="0" smtClean="0">
                <a:latin typeface="+mj-ea"/>
              </a:rPr>
              <a:t>「</a:t>
            </a:r>
            <a:r>
              <a:rPr lang="zh-TW" altLang="en-US" sz="2800" dirty="0" smtClean="0"/>
              <a:t>公務員</a:t>
            </a:r>
            <a:r>
              <a:rPr lang="zh-TW" altLang="en-US" sz="2800" dirty="0"/>
              <a:t>申領或侵占小額</a:t>
            </a:r>
            <a:r>
              <a:rPr lang="zh-TW" altLang="en-US" sz="2800" dirty="0" smtClean="0"/>
              <a:t>款項專案</a:t>
            </a:r>
            <a:r>
              <a:rPr lang="zh-TW" altLang="en-US" sz="2800" dirty="0"/>
              <a:t>法紀</a:t>
            </a:r>
            <a:r>
              <a:rPr lang="zh-TW" altLang="en-US" sz="2800" dirty="0" smtClean="0"/>
              <a:t>宣導</a:t>
            </a:r>
            <a:r>
              <a:rPr lang="zh-TW" altLang="en-US" sz="2800" dirty="0">
                <a:latin typeface="+mj-ea"/>
              </a:rPr>
              <a:t>」</a:t>
            </a:r>
            <a:r>
              <a:rPr lang="zh-TW" altLang="en-US" sz="2800" dirty="0" smtClean="0"/>
              <a:t>資料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部分資料經過改編</a:t>
            </a:r>
            <a:r>
              <a:rPr lang="en-US" altLang="zh-TW" sz="2800" dirty="0" smtClean="0"/>
              <a:t>)</a:t>
            </a:r>
            <a:r>
              <a:rPr lang="zh-TW" altLang="en-US" sz="2800" dirty="0" smtClean="0">
                <a:latin typeface="+mj-ea"/>
              </a:rPr>
              <a:t>。</a:t>
            </a:r>
            <a:endParaRPr lang="en-US" altLang="zh-TW" sz="2800" dirty="0" smtClean="0"/>
          </a:p>
          <a:p>
            <a:pPr marL="301943" lvl="1" indent="0">
              <a:buNone/>
            </a:pPr>
            <a:endParaRPr lang="en-US" altLang="zh-TW" dirty="0" smtClean="0"/>
          </a:p>
          <a:p>
            <a:pPr marL="301943" lvl="1" indent="0">
              <a:buNone/>
            </a:pPr>
            <a:r>
              <a:rPr lang="zh-TW" altLang="en-US" dirty="0" smtClean="0"/>
              <a:t>上述資料可在教育部</a:t>
            </a:r>
            <a:r>
              <a:rPr lang="en-US" altLang="zh-TW" dirty="0" smtClean="0"/>
              <a:t>/</a:t>
            </a:r>
            <a:r>
              <a:rPr lang="zh-TW" altLang="en-US" dirty="0" smtClean="0"/>
              <a:t>政風處</a:t>
            </a:r>
            <a:r>
              <a:rPr lang="en-US" altLang="zh-TW" dirty="0" smtClean="0"/>
              <a:t>/</a:t>
            </a:r>
            <a:r>
              <a:rPr lang="zh-TW" altLang="en-US" dirty="0" smtClean="0"/>
              <a:t>電子佈告欄項下查詢下載  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簡報資料來源</a:t>
            </a:r>
          </a:p>
        </p:txBody>
      </p:sp>
    </p:spTree>
    <p:extLst>
      <p:ext uri="{BB962C8B-B14F-4D97-AF65-F5344CB8AC3E}">
        <p14:creationId xmlns:p14="http://schemas.microsoft.com/office/powerpoint/2010/main" val="23270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144913"/>
              </p:ext>
            </p:extLst>
          </p:nvPr>
        </p:nvGraphicFramePr>
        <p:xfrm>
          <a:off x="871538" y="2132856"/>
          <a:ext cx="773291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公務員責任規範 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4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916832"/>
            <a:ext cx="7660373" cy="4209331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/>
              <a:t>偵審情形：第一審判決有罪。 </a:t>
            </a:r>
            <a:endParaRPr lang="en-US" altLang="zh-TW" sz="2800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弊端</a:t>
            </a:r>
            <a:r>
              <a:rPr lang="zh-TW" altLang="en-US" sz="2800" b="1" dirty="0"/>
              <a:t>類型：侵占職務上持有之公用財物</a:t>
            </a:r>
            <a:r>
              <a:rPr lang="zh-TW" altLang="en-US" sz="2800" b="1" dirty="0" smtClean="0"/>
              <a:t>。</a:t>
            </a:r>
            <a:endParaRPr lang="en-US" altLang="zh-TW" sz="2800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弊端</a:t>
            </a:r>
            <a:r>
              <a:rPr lang="zh-TW" altLang="en-US" sz="2800" b="1" dirty="0"/>
              <a:t>手法：以職務上</a:t>
            </a:r>
            <a:r>
              <a:rPr lang="zh-TW" altLang="en-US" sz="2800" b="1" dirty="0" smtClean="0"/>
              <a:t>收費機會，</a:t>
            </a:r>
            <a:r>
              <a:rPr lang="zh-TW" altLang="en-US" sz="2800" b="1" dirty="0"/>
              <a:t>藉機不</a:t>
            </a:r>
            <a:r>
              <a:rPr lang="zh-TW" altLang="en-US" sz="2800" b="1" dirty="0" smtClean="0"/>
              <a:t>開立</a:t>
            </a:r>
            <a:r>
              <a:rPr lang="zh-TW" altLang="en-US" sz="2800" b="1" dirty="0"/>
              <a:t>收據</a:t>
            </a:r>
            <a:r>
              <a:rPr lang="zh-TW" altLang="en-US" sz="2800" b="1" dirty="0" smtClean="0"/>
              <a:t>供核對</a:t>
            </a:r>
            <a:r>
              <a:rPr lang="zh-TW" altLang="en-US" sz="2800" b="1" dirty="0"/>
              <a:t>清點，</a:t>
            </a:r>
            <a:r>
              <a:rPr lang="zh-TW" altLang="en-US" sz="2800" b="1" dirty="0" smtClean="0"/>
              <a:t>進一步</a:t>
            </a:r>
            <a:r>
              <a:rPr lang="zh-TW" altLang="en-US" sz="2800" b="1" dirty="0"/>
              <a:t>侵占職務上持有</a:t>
            </a:r>
            <a:r>
              <a:rPr lang="zh-TW" altLang="en-US" sz="2800" b="1" dirty="0" smtClean="0"/>
              <a:t>的款項</a:t>
            </a:r>
            <a:r>
              <a:rPr lang="zh-TW" altLang="en-US" sz="2800" b="1" dirty="0"/>
              <a:t>。 </a:t>
            </a:r>
            <a:endParaRPr lang="en-US" altLang="zh-TW" sz="2800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違反</a:t>
            </a:r>
            <a:r>
              <a:rPr lang="zh-TW" altLang="en-US" sz="2800" b="1" dirty="0"/>
              <a:t>法條：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</a:rPr>
              <a:t>貪污</a:t>
            </a:r>
            <a:r>
              <a:rPr lang="zh-TW" altLang="en-US" sz="2800" b="1" dirty="0"/>
              <a:t>治罪條例</a:t>
            </a:r>
            <a:r>
              <a:rPr lang="zh-TW" altLang="en-US" sz="2800" b="1" dirty="0">
                <a:latin typeface="+mj-ea"/>
                <a:ea typeface="+mj-ea"/>
              </a:rPr>
              <a:t>第</a:t>
            </a:r>
            <a:r>
              <a:rPr lang="en-US" altLang="zh-TW" sz="2800" b="1" dirty="0">
                <a:latin typeface="+mj-ea"/>
                <a:ea typeface="+mj-ea"/>
              </a:rPr>
              <a:t>4</a:t>
            </a:r>
            <a:r>
              <a:rPr lang="zh-TW" altLang="en-US" sz="2800" b="1" dirty="0">
                <a:latin typeface="+mj-ea"/>
                <a:ea typeface="+mj-ea"/>
              </a:rPr>
              <a:t>條第</a:t>
            </a:r>
            <a:r>
              <a:rPr lang="en-US" altLang="zh-TW" sz="2800" b="1" dirty="0">
                <a:latin typeface="+mj-ea"/>
                <a:ea typeface="+mj-ea"/>
              </a:rPr>
              <a:t>1</a:t>
            </a:r>
            <a:r>
              <a:rPr lang="zh-TW" altLang="en-US" sz="2800" b="1" dirty="0">
                <a:latin typeface="+mj-ea"/>
                <a:ea typeface="+mj-ea"/>
              </a:rPr>
              <a:t>項第</a:t>
            </a:r>
            <a:r>
              <a:rPr lang="en-US" altLang="zh-TW" sz="2800" b="1" dirty="0">
                <a:latin typeface="+mj-ea"/>
                <a:ea typeface="+mj-ea"/>
              </a:rPr>
              <a:t>1</a:t>
            </a:r>
            <a:r>
              <a:rPr lang="zh-TW" altLang="en-US" sz="2800" b="1" dirty="0">
                <a:latin typeface="+mj-ea"/>
                <a:ea typeface="+mj-ea"/>
              </a:rPr>
              <a:t>款</a:t>
            </a:r>
            <a:r>
              <a:rPr lang="zh-TW" altLang="en-US" sz="2800" b="1" dirty="0"/>
              <a:t>。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dirty="0"/>
              <a:t>貪污治罪條例</a:t>
            </a:r>
            <a:r>
              <a:rPr lang="zh-TW" altLang="en-US" dirty="0" smtClean="0">
                <a:latin typeface="+mj-ea"/>
                <a:ea typeface="+mj-ea"/>
              </a:rPr>
              <a:t>第</a:t>
            </a:r>
            <a:r>
              <a:rPr lang="en-US" altLang="zh-TW" dirty="0" smtClean="0">
                <a:latin typeface="+mj-ea"/>
                <a:ea typeface="+mj-ea"/>
              </a:rPr>
              <a:t>4</a:t>
            </a:r>
            <a:r>
              <a:rPr lang="zh-TW" altLang="en-US" dirty="0" smtClean="0">
                <a:latin typeface="+mj-ea"/>
                <a:ea typeface="+mj-ea"/>
              </a:rPr>
              <a:t>條</a:t>
            </a:r>
            <a:r>
              <a:rPr lang="zh-TW" altLang="en-US" dirty="0">
                <a:latin typeface="+mj-ea"/>
                <a:ea typeface="+mj-ea"/>
              </a:rPr>
              <a:t>第</a:t>
            </a:r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項</a:t>
            </a:r>
            <a:r>
              <a:rPr lang="zh-TW" altLang="en-US" dirty="0" smtClean="0">
                <a:latin typeface="+mj-ea"/>
                <a:ea typeface="+mj-ea"/>
              </a:rPr>
              <a:t>第</a:t>
            </a:r>
            <a:r>
              <a:rPr lang="en-US" altLang="zh-TW" dirty="0" smtClean="0">
                <a:latin typeface="+mj-ea"/>
                <a:ea typeface="+mj-ea"/>
              </a:rPr>
              <a:t>1</a:t>
            </a:r>
            <a:r>
              <a:rPr lang="zh-TW" altLang="en-US" dirty="0" smtClean="0"/>
              <a:t>款</a:t>
            </a:r>
            <a:r>
              <a:rPr lang="zh-TW" altLang="en-US" dirty="0"/>
              <a:t>：</a:t>
            </a:r>
          </a:p>
          <a:p>
            <a:pPr marL="301943" lvl="1" indent="0">
              <a:buNone/>
            </a:pPr>
            <a:r>
              <a:rPr lang="zh-TW" altLang="en-US" dirty="0">
                <a:solidFill>
                  <a:schemeClr val="bg2">
                    <a:lumMod val="25000"/>
                  </a:schemeClr>
                </a:solidFill>
              </a:rPr>
              <a:t>竊取或侵占公用或公有器材、財物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</a:rPr>
              <a:t>者</a:t>
            </a:r>
            <a:r>
              <a:rPr lang="zh-TW" altLang="en-US" b="1" dirty="0"/>
              <a:t>，</a:t>
            </a:r>
            <a:r>
              <a:rPr lang="zh-TW" altLang="en-US" dirty="0" smtClean="0"/>
              <a:t>處</a:t>
            </a:r>
            <a:r>
              <a:rPr lang="zh-TW" altLang="en-US" dirty="0"/>
              <a:t>無期徒刑或十年以上有期徒刑，得併科</a:t>
            </a:r>
            <a:r>
              <a:rPr lang="zh-TW" altLang="en-US" dirty="0" smtClean="0"/>
              <a:t>新臺幣</a:t>
            </a:r>
            <a:r>
              <a:rPr lang="zh-TW" altLang="en-US" dirty="0"/>
              <a:t>一億元以下罰金。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侵占公用</a:t>
            </a:r>
            <a:r>
              <a:rPr lang="zh-TW" altLang="en-US" b="1" dirty="0" smtClean="0"/>
              <a:t>財物案例</a:t>
            </a:r>
            <a:r>
              <a:rPr lang="zh-TW" altLang="en-US" b="1" dirty="0"/>
              <a:t>一</a:t>
            </a:r>
          </a:p>
        </p:txBody>
      </p:sp>
    </p:spTree>
    <p:extLst>
      <p:ext uri="{BB962C8B-B14F-4D97-AF65-F5344CB8AC3E}">
        <p14:creationId xmlns:p14="http://schemas.microsoft.com/office/powerpoint/2010/main" val="25120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1484784"/>
            <a:ext cx="7848872" cy="48965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偵</a:t>
            </a:r>
            <a:r>
              <a:rPr lang="zh-TW" altLang="en-US" sz="2800" b="1" dirty="0"/>
              <a:t>審情形：緩起訴。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弊端</a:t>
            </a:r>
            <a:r>
              <a:rPr lang="zh-TW" altLang="en-US" sz="2800" b="1" dirty="0"/>
              <a:t>類型：侵占職務上持有之公用財物。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弊端</a:t>
            </a:r>
            <a:r>
              <a:rPr lang="zh-TW" altLang="en-US" sz="2800" b="1" dirty="0"/>
              <a:t>手法：行為人以職務上核銷郵資之機會，以私自挪用公務郵票手法侵占其職務</a:t>
            </a:r>
            <a:r>
              <a:rPr lang="zh-TW" altLang="en-US" sz="2800" b="1" dirty="0" smtClean="0"/>
              <a:t>上持有</a:t>
            </a:r>
            <a:r>
              <a:rPr lang="zh-TW" altLang="en-US" sz="2800" b="1" dirty="0"/>
              <a:t>之郵資。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800" b="1" dirty="0" smtClean="0"/>
              <a:t>違反</a:t>
            </a:r>
            <a:r>
              <a:rPr lang="zh-TW" altLang="en-US" sz="2800" b="1" dirty="0"/>
              <a:t>法條：刑法</a:t>
            </a:r>
            <a:r>
              <a:rPr lang="zh-TW" altLang="en-US" sz="2800" b="1" dirty="0">
                <a:latin typeface="+mj-ea"/>
                <a:ea typeface="+mj-ea"/>
              </a:rPr>
              <a:t>第</a:t>
            </a:r>
            <a:r>
              <a:rPr lang="en-US" altLang="zh-TW" sz="2800" b="1" dirty="0">
                <a:latin typeface="+mj-ea"/>
                <a:ea typeface="+mj-ea"/>
              </a:rPr>
              <a:t>213</a:t>
            </a:r>
            <a:r>
              <a:rPr lang="zh-TW" altLang="en-US" sz="2800" b="1" dirty="0">
                <a:latin typeface="+mj-ea"/>
                <a:ea typeface="+mj-ea"/>
              </a:rPr>
              <a:t>條</a:t>
            </a:r>
            <a:r>
              <a:rPr lang="zh-TW" altLang="en-US" sz="2800" b="1" dirty="0" smtClean="0">
                <a:latin typeface="+mj-ea"/>
                <a:ea typeface="+mj-ea"/>
              </a:rPr>
              <a:t>、第</a:t>
            </a:r>
            <a:r>
              <a:rPr lang="en-US" altLang="zh-TW" sz="2800" b="1" dirty="0">
                <a:latin typeface="+mj-ea"/>
                <a:ea typeface="+mj-ea"/>
              </a:rPr>
              <a:t>335</a:t>
            </a:r>
            <a:r>
              <a:rPr lang="zh-TW" altLang="en-US" sz="2800" b="1" dirty="0">
                <a:latin typeface="+mj-ea"/>
                <a:ea typeface="+mj-ea"/>
              </a:rPr>
              <a:t>條第</a:t>
            </a:r>
            <a:r>
              <a:rPr lang="en-US" altLang="zh-TW" sz="2800" b="1" dirty="0">
                <a:latin typeface="+mj-ea"/>
                <a:ea typeface="+mj-ea"/>
              </a:rPr>
              <a:t>1</a:t>
            </a:r>
            <a:r>
              <a:rPr lang="zh-TW" altLang="en-US" sz="2800" b="1" dirty="0">
                <a:latin typeface="+mj-ea"/>
                <a:ea typeface="+mj-ea"/>
              </a:rPr>
              <a:t>項</a:t>
            </a:r>
            <a:r>
              <a:rPr lang="zh-TW" altLang="en-US" sz="2800" b="1" dirty="0" smtClean="0">
                <a:latin typeface="+mj-ea"/>
                <a:ea typeface="+mj-ea"/>
              </a:rPr>
              <a:t>、第</a:t>
            </a:r>
            <a:r>
              <a:rPr lang="en-US" altLang="zh-TW" sz="2800" b="1" dirty="0">
                <a:latin typeface="+mj-ea"/>
                <a:ea typeface="+mj-ea"/>
              </a:rPr>
              <a:t>336</a:t>
            </a:r>
            <a:r>
              <a:rPr lang="zh-TW" altLang="en-US" sz="2800" b="1" dirty="0">
                <a:latin typeface="+mj-ea"/>
                <a:ea typeface="+mj-ea"/>
              </a:rPr>
              <a:t>條第</a:t>
            </a:r>
            <a:r>
              <a:rPr lang="en-US" altLang="zh-TW" sz="2800" b="1" dirty="0">
                <a:latin typeface="+mj-ea"/>
                <a:ea typeface="+mj-ea"/>
              </a:rPr>
              <a:t>1</a:t>
            </a:r>
            <a:r>
              <a:rPr lang="zh-TW" altLang="en-US" sz="2800" b="1" dirty="0">
                <a:latin typeface="+mj-ea"/>
                <a:ea typeface="+mj-ea"/>
              </a:rPr>
              <a:t>項</a:t>
            </a:r>
            <a:r>
              <a:rPr lang="zh-TW" altLang="en-US" sz="2800" b="1" dirty="0" smtClean="0"/>
              <a:t>。</a:t>
            </a:r>
            <a:endParaRPr lang="en-US" altLang="zh-TW" sz="2800" b="1" dirty="0" smtClean="0"/>
          </a:p>
          <a:p>
            <a:endParaRPr lang="en-US" altLang="zh-TW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200" dirty="0" smtClean="0">
                <a:latin typeface="+mj-ea"/>
                <a:ea typeface="+mj-ea"/>
              </a:rPr>
              <a:t>第 </a:t>
            </a:r>
            <a:r>
              <a:rPr lang="en-US" altLang="zh-TW" sz="2200" dirty="0">
                <a:latin typeface="+mj-ea"/>
                <a:ea typeface="+mj-ea"/>
              </a:rPr>
              <a:t>335 </a:t>
            </a:r>
            <a:r>
              <a:rPr lang="zh-TW" altLang="en-US" sz="2200" dirty="0">
                <a:latin typeface="+mj-ea"/>
                <a:ea typeface="+mj-ea"/>
              </a:rPr>
              <a:t>條  </a:t>
            </a:r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（普通侵占罪） </a:t>
            </a:r>
          </a:p>
          <a:p>
            <a:pPr marL="301943" lvl="1" indent="0">
              <a:buNone/>
            </a:pP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意圖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為自己或第三人不法之所有，而侵占自己持有他人之物者，處五年以下有期徒刑、拘役</a:t>
            </a: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或科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或併科一千元以下罰金。 </a:t>
            </a:r>
            <a:endParaRPr lang="en-US" altLang="zh-TW" sz="2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 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336 </a:t>
            </a:r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  （公務公益侵占罪、業務侵占罪） </a:t>
            </a:r>
          </a:p>
          <a:p>
            <a:pPr marL="301943" lvl="1" indent="0">
              <a:buNone/>
            </a:pP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對於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公務上或因公益所持有之物，犯前條第一項之罪者，處一年以上七年以下有期徒刑，得</a:t>
            </a: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併科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五千元以下罰金。 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侵占公用</a:t>
            </a:r>
            <a:r>
              <a:rPr lang="zh-TW" altLang="en-US" b="1" dirty="0" smtClean="0"/>
              <a:t>財物</a:t>
            </a:r>
            <a:r>
              <a:rPr lang="zh-TW" altLang="en-US" b="1" dirty="0"/>
              <a:t>案</a:t>
            </a:r>
            <a:r>
              <a:rPr lang="zh-TW" altLang="en-US" b="1" dirty="0" smtClean="0"/>
              <a:t>例</a:t>
            </a:r>
            <a:r>
              <a:rPr lang="zh-TW" altLang="en-US" b="1" dirty="0"/>
              <a:t>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4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/>
              <a:t>偵審情形：第一審判決有罪。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類型：利用職務上機會詐取財物罪。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手法：</a:t>
            </a:r>
            <a:r>
              <a:rPr lang="en-US" altLang="zh-TW" sz="2800" b="1" dirty="0"/>
              <a:t>  </a:t>
            </a:r>
            <a:endParaRPr lang="en-US" altLang="zh-TW" sz="2800" b="1" dirty="0" smtClean="0"/>
          </a:p>
          <a:p>
            <a:pPr marL="301943" lvl="1" indent="0">
              <a:buNone/>
            </a:pPr>
            <a:r>
              <a:rPr lang="zh-TW" altLang="zh-TW" sz="2800" b="1" dirty="0" smtClean="0"/>
              <a:t>（</a:t>
            </a:r>
            <a:r>
              <a:rPr lang="en-US" altLang="zh-TW" sz="2800" b="1" dirty="0"/>
              <a:t>1</a:t>
            </a:r>
            <a:r>
              <a:rPr lang="zh-TW" altLang="zh-TW" sz="2800" b="1" dirty="0"/>
              <a:t>）假借出差事由，從事非關公務之活動。 </a:t>
            </a:r>
            <a:endParaRPr lang="zh-TW" altLang="zh-TW" sz="2800" dirty="0"/>
          </a:p>
          <a:p>
            <a:pPr marL="301943" lvl="1" indent="0">
              <a:buNone/>
            </a:pPr>
            <a:r>
              <a:rPr lang="zh-TW" altLang="zh-TW" sz="2800" b="1" dirty="0" smtClean="0"/>
              <a:t>（</a:t>
            </a:r>
            <a:r>
              <a:rPr lang="en-US" altLang="zh-TW" sz="2800" b="1" dirty="0" smtClean="0"/>
              <a:t>2</a:t>
            </a:r>
            <a:r>
              <a:rPr lang="zh-TW" altLang="zh-TW" sz="2800" b="1" dirty="0"/>
              <a:t>）填載不實之出差旅費報告單及經費請領核銷清冊，詐領差旅費。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違反</a:t>
            </a:r>
            <a:r>
              <a:rPr lang="zh-TW" altLang="zh-TW" sz="2800" b="1" dirty="0"/>
              <a:t>法條：</a:t>
            </a:r>
            <a:r>
              <a:rPr lang="zh-TW" altLang="zh-TW" sz="2800" b="1" dirty="0">
                <a:solidFill>
                  <a:schemeClr val="bg2">
                    <a:lumMod val="25000"/>
                  </a:schemeClr>
                </a:solidFill>
              </a:rPr>
              <a:t>貪污</a:t>
            </a:r>
            <a:r>
              <a:rPr lang="zh-TW" altLang="zh-TW" sz="2800" b="1" dirty="0"/>
              <a:t>治罪條例</a:t>
            </a:r>
            <a:r>
              <a:rPr lang="zh-TW" altLang="zh-TW" sz="2800" b="1" dirty="0">
                <a:latin typeface="+mj-ea"/>
                <a:ea typeface="+mj-ea"/>
              </a:rPr>
              <a:t>第</a:t>
            </a:r>
            <a:r>
              <a:rPr lang="en-US" altLang="zh-TW" sz="2800" b="1" dirty="0">
                <a:latin typeface="+mj-ea"/>
                <a:ea typeface="+mj-ea"/>
              </a:rPr>
              <a:t>5</a:t>
            </a:r>
            <a:r>
              <a:rPr lang="zh-TW" altLang="zh-TW" sz="2800" b="1" dirty="0">
                <a:latin typeface="+mj-ea"/>
                <a:ea typeface="+mj-ea"/>
              </a:rPr>
              <a:t>條第</a:t>
            </a:r>
            <a:r>
              <a:rPr lang="en-US" altLang="zh-TW" sz="2800" b="1" dirty="0">
                <a:latin typeface="+mj-ea"/>
                <a:ea typeface="+mj-ea"/>
              </a:rPr>
              <a:t>1</a:t>
            </a:r>
            <a:r>
              <a:rPr lang="zh-TW" altLang="zh-TW" sz="2800" b="1" dirty="0">
                <a:latin typeface="+mj-ea"/>
                <a:ea typeface="+mj-ea"/>
              </a:rPr>
              <a:t>項第</a:t>
            </a:r>
            <a:r>
              <a:rPr lang="en-US" altLang="zh-TW" sz="2800" b="1" dirty="0">
                <a:latin typeface="+mj-ea"/>
                <a:ea typeface="+mj-ea"/>
              </a:rPr>
              <a:t>2</a:t>
            </a:r>
            <a:r>
              <a:rPr lang="zh-TW" altLang="zh-TW" sz="2800" b="1" dirty="0">
                <a:latin typeface="+mj-ea"/>
                <a:ea typeface="+mj-ea"/>
              </a:rPr>
              <a:t>款</a:t>
            </a:r>
            <a:r>
              <a:rPr lang="zh-TW" altLang="zh-TW" sz="2800" b="1" dirty="0" smtClean="0">
                <a:latin typeface="+mj-ea"/>
                <a:ea typeface="+mj-ea"/>
              </a:rPr>
              <a:t>。</a:t>
            </a:r>
            <a:endParaRPr lang="en-US" altLang="zh-TW" sz="2800" b="1" dirty="0" smtClean="0">
              <a:latin typeface="+mj-ea"/>
              <a:ea typeface="+mj-ea"/>
            </a:endParaRPr>
          </a:p>
          <a:p>
            <a:endParaRPr lang="en-US" altLang="zh-TW" b="1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000" dirty="0"/>
              <a:t>貪污治罪條例</a:t>
            </a:r>
            <a:r>
              <a:rPr lang="zh-TW" altLang="zh-TW" sz="2000" dirty="0">
                <a:latin typeface="+mj-ea"/>
                <a:ea typeface="+mj-ea"/>
              </a:rPr>
              <a:t>第</a:t>
            </a:r>
            <a:r>
              <a:rPr lang="en-US" altLang="zh-TW" sz="2000" dirty="0">
                <a:latin typeface="+mj-ea"/>
                <a:ea typeface="+mj-ea"/>
              </a:rPr>
              <a:t>5</a:t>
            </a:r>
            <a:r>
              <a:rPr lang="zh-TW" altLang="zh-TW" sz="2000" dirty="0">
                <a:latin typeface="+mj-ea"/>
                <a:ea typeface="+mj-ea"/>
              </a:rPr>
              <a:t>條第</a:t>
            </a:r>
            <a:r>
              <a:rPr lang="en-US" altLang="zh-TW" sz="2000" dirty="0">
                <a:latin typeface="+mj-ea"/>
                <a:ea typeface="+mj-ea"/>
              </a:rPr>
              <a:t>1</a:t>
            </a:r>
            <a:r>
              <a:rPr lang="zh-TW" altLang="zh-TW" sz="2000" dirty="0">
                <a:latin typeface="+mj-ea"/>
                <a:ea typeface="+mj-ea"/>
              </a:rPr>
              <a:t>項第</a:t>
            </a:r>
            <a:r>
              <a:rPr lang="en-US" altLang="zh-TW" sz="2000" dirty="0">
                <a:latin typeface="+mj-ea"/>
                <a:ea typeface="+mj-ea"/>
              </a:rPr>
              <a:t>2</a:t>
            </a:r>
            <a:r>
              <a:rPr lang="zh-TW" altLang="zh-TW" sz="2000" dirty="0" smtClean="0">
                <a:latin typeface="+mj-ea"/>
                <a:ea typeface="+mj-ea"/>
              </a:rPr>
              <a:t>款：</a:t>
            </a:r>
            <a:endParaRPr lang="en-US" altLang="zh-TW" sz="2000" dirty="0" smtClean="0">
              <a:latin typeface="+mj-ea"/>
              <a:ea typeface="+mj-ea"/>
            </a:endParaRPr>
          </a:p>
          <a:p>
            <a:pPr marL="301943" lvl="1" indent="0">
              <a:buNone/>
            </a:pPr>
            <a:r>
              <a:rPr lang="zh-TW" altLang="zh-TW" sz="2000" dirty="0" smtClean="0"/>
              <a:t>利用</a:t>
            </a:r>
            <a:r>
              <a:rPr lang="zh-TW" altLang="zh-TW" sz="2000" dirty="0"/>
              <a:t>職務上之機會，以詐術使人將本人之物或第三人之物交付者</a:t>
            </a:r>
            <a:r>
              <a:rPr lang="zh-TW" altLang="zh-TW" sz="2000" dirty="0" smtClean="0"/>
              <a:t>。</a:t>
            </a:r>
            <a:r>
              <a:rPr lang="zh-TW" altLang="zh-TW" sz="2000" dirty="0"/>
              <a:t>處</a:t>
            </a:r>
            <a:r>
              <a:rPr lang="zh-TW" altLang="zh-TW" sz="2000" dirty="0">
                <a:solidFill>
                  <a:schemeClr val="tx2">
                    <a:lumMod val="75000"/>
                  </a:schemeClr>
                </a:solidFill>
              </a:rPr>
              <a:t>七年以上有期徒刑</a:t>
            </a:r>
            <a:r>
              <a:rPr lang="zh-TW" altLang="zh-TW" sz="2000" dirty="0"/>
              <a:t>，得併科新臺幣六千萬元以下罰金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詐領</a:t>
            </a:r>
            <a:r>
              <a:rPr lang="zh-TW" altLang="zh-TW" b="1" dirty="0" smtClean="0"/>
              <a:t>差旅費</a:t>
            </a:r>
            <a:r>
              <a:rPr lang="zh-TW" altLang="en-US" b="1" dirty="0"/>
              <a:t>案</a:t>
            </a:r>
            <a:r>
              <a:rPr lang="zh-TW" altLang="zh-TW" b="1" dirty="0" smtClean="0"/>
              <a:t>例</a:t>
            </a:r>
            <a:r>
              <a:rPr lang="zh-TW" altLang="en-US" b="1" dirty="0" smtClean="0"/>
              <a:t>一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8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772816"/>
            <a:ext cx="7588365" cy="4353347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/>
              <a:t>偵審情形：簡易判決拘役並得易科罰金。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類型：使公務員登載不實藉以詐取差旅費。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手法：出差當天來回，卻填寫不實之住宿費及膳雜費，致詐得差旅費。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違反</a:t>
            </a:r>
            <a:r>
              <a:rPr lang="zh-TW" altLang="zh-TW" sz="2800" b="1" dirty="0"/>
              <a:t>法條：刑法</a:t>
            </a:r>
            <a:r>
              <a:rPr lang="zh-TW" altLang="zh-TW" sz="2800" b="1" dirty="0">
                <a:latin typeface="+mj-ea"/>
                <a:ea typeface="+mj-ea"/>
              </a:rPr>
              <a:t>第</a:t>
            </a:r>
            <a:r>
              <a:rPr lang="en-US" altLang="zh-TW" sz="2800" b="1" dirty="0">
                <a:latin typeface="+mj-ea"/>
                <a:ea typeface="+mj-ea"/>
              </a:rPr>
              <a:t>214</a:t>
            </a:r>
            <a:r>
              <a:rPr lang="zh-TW" altLang="zh-TW" sz="2800" b="1" dirty="0">
                <a:latin typeface="+mj-ea"/>
                <a:ea typeface="+mj-ea"/>
              </a:rPr>
              <a:t>條</a:t>
            </a:r>
            <a:r>
              <a:rPr lang="zh-TW" altLang="zh-TW" sz="2800" b="1" dirty="0" smtClean="0">
                <a:latin typeface="+mj-ea"/>
                <a:ea typeface="+mj-ea"/>
              </a:rPr>
              <a:t>。</a:t>
            </a:r>
            <a:endParaRPr lang="en-US" altLang="zh-TW" sz="2800" b="1" dirty="0" smtClean="0">
              <a:latin typeface="+mj-ea"/>
              <a:ea typeface="+mj-ea"/>
            </a:endParaRPr>
          </a:p>
          <a:p>
            <a:pPr marL="0" indent="0">
              <a:buClr>
                <a:schemeClr val="tx2">
                  <a:lumMod val="75000"/>
                </a:schemeClr>
              </a:buClr>
              <a:buNone/>
            </a:pPr>
            <a:endParaRPr lang="en-US" altLang="zh-TW" b="1" dirty="0" smtClean="0"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000" dirty="0">
                <a:latin typeface="+mj-ea"/>
                <a:ea typeface="+mj-ea"/>
              </a:rPr>
              <a:t>刑法</a:t>
            </a:r>
            <a:r>
              <a:rPr lang="zh-TW" altLang="en-US" sz="2000" dirty="0" smtClean="0">
                <a:latin typeface="+mj-ea"/>
                <a:ea typeface="+mj-ea"/>
              </a:rPr>
              <a:t>第 </a:t>
            </a:r>
            <a:r>
              <a:rPr lang="en-US" altLang="zh-TW" sz="2000" dirty="0">
                <a:latin typeface="+mj-ea"/>
                <a:ea typeface="+mj-ea"/>
              </a:rPr>
              <a:t>214 </a:t>
            </a:r>
            <a:r>
              <a:rPr lang="zh-TW" altLang="en-US" sz="2000" dirty="0">
                <a:latin typeface="+mj-ea"/>
                <a:ea typeface="+mj-ea"/>
              </a:rPr>
              <a:t>條  </a:t>
            </a: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（偽造文書</a:t>
            </a:r>
            <a:r>
              <a:rPr lang="en-US" altLang="zh-TW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-</a:t>
            </a: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使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公務員登載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</a:rPr>
              <a:t>不實罪） </a:t>
            </a:r>
          </a:p>
          <a:p>
            <a:pPr marL="301943" lvl="1" indent="0">
              <a:buNone/>
            </a:pP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</a:rPr>
              <a:t>明知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</a:rPr>
              <a:t>為不實之事項，而使公務員登載於職務上所掌之公文書，足以生損害於公眾或他人者，處</a:t>
            </a:r>
            <a:r>
              <a:rPr lang="zh-TW" altLang="en-US" sz="2000" dirty="0"/>
              <a:t>三年以下有期徒刑、拘役或五百元以下罰金。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詐領差旅費</a:t>
            </a:r>
            <a:r>
              <a:rPr lang="zh-TW" altLang="en-US" b="1" dirty="0"/>
              <a:t>案</a:t>
            </a:r>
            <a:r>
              <a:rPr lang="zh-TW" altLang="zh-TW" b="1" dirty="0" smtClean="0"/>
              <a:t>例</a:t>
            </a:r>
            <a:r>
              <a:rPr lang="zh-TW" altLang="en-US" b="1" dirty="0" smtClean="0"/>
              <a:t>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3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/>
              <a:t>偵審情形：第一審判決有罪。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類型：冒名詐領鐘點費。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弊端</a:t>
            </a:r>
            <a:r>
              <a:rPr lang="zh-TW" altLang="zh-TW" sz="2800" b="1" dirty="0"/>
              <a:t>手法：利用人頭講師於領據上簽名，共同詐領鐘點費。 </a:t>
            </a:r>
            <a:endParaRPr lang="zh-TW" altLang="zh-TW" sz="28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800" b="1" dirty="0" smtClean="0"/>
              <a:t>違反</a:t>
            </a:r>
            <a:r>
              <a:rPr lang="zh-TW" altLang="zh-TW" sz="2800" b="1" dirty="0"/>
              <a:t>法條：</a:t>
            </a:r>
            <a:r>
              <a:rPr lang="zh-TW" altLang="zh-TW" sz="2800" b="1" dirty="0">
                <a:latin typeface="+mj-ea"/>
                <a:ea typeface="+mj-ea"/>
              </a:rPr>
              <a:t>刑法第</a:t>
            </a:r>
            <a:r>
              <a:rPr lang="en-US" altLang="zh-TW" sz="2800" b="1" dirty="0">
                <a:latin typeface="+mj-ea"/>
                <a:ea typeface="+mj-ea"/>
              </a:rPr>
              <a:t>339</a:t>
            </a:r>
            <a:r>
              <a:rPr lang="zh-TW" altLang="zh-TW" sz="2800" b="1" dirty="0">
                <a:latin typeface="+mj-ea"/>
                <a:ea typeface="+mj-ea"/>
              </a:rPr>
              <a:t>條</a:t>
            </a:r>
            <a:r>
              <a:rPr lang="zh-TW" altLang="zh-TW" sz="2800" b="1" dirty="0" smtClean="0">
                <a:latin typeface="+mj-ea"/>
                <a:ea typeface="+mj-ea"/>
              </a:rPr>
              <a:t>。</a:t>
            </a:r>
            <a:endParaRPr lang="en-US" altLang="zh-TW" sz="2800" b="1" dirty="0" smtClean="0">
              <a:latin typeface="+mj-ea"/>
              <a:ea typeface="+mj-ea"/>
            </a:endParaRPr>
          </a:p>
          <a:p>
            <a:endParaRPr lang="en-US" altLang="zh-TW" b="1" dirty="0" smtClean="0"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en-US" sz="2000" dirty="0" smtClean="0">
                <a:latin typeface="+mj-ea"/>
                <a:ea typeface="+mj-ea"/>
              </a:rPr>
              <a:t>第 </a:t>
            </a:r>
            <a:r>
              <a:rPr lang="en-US" altLang="zh-TW" sz="2000" dirty="0">
                <a:latin typeface="+mj-ea"/>
                <a:ea typeface="+mj-ea"/>
              </a:rPr>
              <a:t>339 </a:t>
            </a:r>
            <a:r>
              <a:rPr lang="zh-TW" altLang="en-US" sz="2000" dirty="0">
                <a:latin typeface="+mj-ea"/>
                <a:ea typeface="+mj-ea"/>
              </a:rPr>
              <a:t>條  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（普通詐欺罪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</a:rPr>
              <a:t>） </a:t>
            </a:r>
          </a:p>
          <a:p>
            <a:pPr marL="301943" lvl="1" indent="0">
              <a:buNone/>
            </a:pPr>
            <a:r>
              <a:rPr lang="zh-TW" altLang="en-US" sz="2000" dirty="0" smtClean="0">
                <a:solidFill>
                  <a:schemeClr val="bg2">
                    <a:lumMod val="25000"/>
                  </a:schemeClr>
                </a:solidFill>
              </a:rPr>
              <a:t>意圖</a:t>
            </a:r>
            <a:r>
              <a:rPr lang="zh-TW" altLang="en-US" sz="2000" dirty="0">
                <a:solidFill>
                  <a:schemeClr val="bg2">
                    <a:lumMod val="25000"/>
                  </a:schemeClr>
                </a:solidFill>
              </a:rPr>
              <a:t>為自己或第三人不法之所有，以詐術使人將本人或第三人之物交付者，處五年以下</a:t>
            </a:r>
            <a:r>
              <a:rPr lang="zh-TW" altLang="en-US" sz="2000" dirty="0"/>
              <a:t>有期徒 刑、拘役或科或併</a:t>
            </a:r>
            <a:r>
              <a:rPr lang="zh-TW" altLang="en-US" sz="2000" dirty="0" smtClean="0"/>
              <a:t>科五十萬元</a:t>
            </a:r>
            <a:r>
              <a:rPr lang="zh-TW" altLang="en-US" sz="2000" dirty="0"/>
              <a:t>以下罰金。 </a:t>
            </a:r>
            <a:endParaRPr lang="en-US" altLang="zh-TW" sz="2000" dirty="0" smtClean="0"/>
          </a:p>
          <a:p>
            <a:pPr marL="301943" lvl="1" indent="0">
              <a:buNone/>
            </a:pPr>
            <a:r>
              <a:rPr lang="zh-TW" altLang="en-US" sz="2000" dirty="0" smtClean="0"/>
              <a:t>以</a:t>
            </a:r>
            <a:r>
              <a:rPr lang="zh-TW" altLang="en-US" sz="2000" dirty="0"/>
              <a:t>前項方法得財產上不法之利益或使第三人得之者，亦同。 </a:t>
            </a:r>
            <a:endParaRPr lang="zh-TW" altLang="zh-TW" sz="2000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詐領鐘點</a:t>
            </a:r>
            <a:r>
              <a:rPr lang="zh-TW" altLang="zh-TW" b="1" dirty="0" smtClean="0"/>
              <a:t>費</a:t>
            </a:r>
            <a:r>
              <a:rPr lang="zh-TW" altLang="en-US" b="1" dirty="0"/>
              <a:t>案</a:t>
            </a:r>
            <a:r>
              <a:rPr lang="zh-TW" altLang="en-US" b="1" dirty="0" smtClean="0"/>
              <a:t>例</a:t>
            </a:r>
            <a:r>
              <a:rPr lang="zh-TW" altLang="en-US" b="1" dirty="0"/>
              <a:t>一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41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556792"/>
            <a:ext cx="7732381" cy="4569371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3000" b="1" dirty="0" smtClean="0"/>
              <a:t>偵審情形：第一審判決有罪，免刑。</a:t>
            </a:r>
            <a:endParaRPr lang="zh-TW" altLang="zh-TW" sz="3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3000" b="1" dirty="0" smtClean="0"/>
              <a:t>弊端類型：利用職務上機會詐領講師鐘點費。 </a:t>
            </a:r>
            <a:endParaRPr lang="zh-TW" altLang="zh-TW" sz="3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3000" b="1" dirty="0" smtClean="0"/>
              <a:t>弊端手法：偽造鐘點費領據及醫師簽名，從而詐得講師鐘點費。</a:t>
            </a:r>
            <a:endParaRPr lang="zh-TW" altLang="zh-TW" sz="3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3000" b="1" dirty="0" smtClean="0"/>
              <a:t>違反法條：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貪污治罪條例第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5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1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項第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款、刑法第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210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條、第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213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條、第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216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條及第</a:t>
            </a:r>
            <a:r>
              <a:rPr lang="en-US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217</a:t>
            </a:r>
            <a:r>
              <a:rPr lang="zh-TW" altLang="zh-TW" sz="30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條。</a:t>
            </a:r>
            <a:endParaRPr lang="en-US" altLang="zh-TW" sz="3000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endParaRPr lang="en-US" altLang="zh-TW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刑法</a:t>
            </a:r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210</a:t>
            </a:r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 </a:t>
            </a:r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條（偽造變造私文書罪）</a:t>
            </a:r>
          </a:p>
          <a:p>
            <a:pPr marL="301943" lvl="1" indent="0">
              <a:buNone/>
            </a:pPr>
            <a:r>
              <a:rPr lang="zh-TW" altLang="zh-TW" dirty="0" smtClean="0">
                <a:latin typeface="+mj-ea"/>
                <a:ea typeface="+mj-ea"/>
              </a:rPr>
              <a:t>偽造、變造</a:t>
            </a:r>
            <a:r>
              <a:rPr lang="zh-TW" altLang="en-US" dirty="0" smtClean="0">
                <a:latin typeface="+mj-ea"/>
                <a:ea typeface="+mj-ea"/>
              </a:rPr>
              <a:t>私</a:t>
            </a:r>
            <a:r>
              <a:rPr lang="zh-TW" altLang="zh-TW" dirty="0" smtClean="0">
                <a:latin typeface="+mj-ea"/>
                <a:ea typeface="+mj-ea"/>
              </a:rPr>
              <a:t>文書，足以生損害於公眾或他人者，處五年以下有期徒刑。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zh-TW" altLang="zh-TW" sz="2200" dirty="0" smtClean="0">
                <a:latin typeface="+mj-ea"/>
                <a:ea typeface="+mj-ea"/>
              </a:rPr>
              <a:t>刑法</a:t>
            </a:r>
            <a:r>
              <a:rPr lang="zh-TW" altLang="en-US" sz="2200" dirty="0" smtClean="0">
                <a:latin typeface="+mj-ea"/>
                <a:ea typeface="+mj-ea"/>
              </a:rPr>
              <a:t>第 </a:t>
            </a:r>
            <a:r>
              <a:rPr lang="en-US" altLang="zh-TW" sz="2200" dirty="0" smtClean="0">
                <a:latin typeface="+mj-ea"/>
                <a:ea typeface="+mj-ea"/>
              </a:rPr>
              <a:t>216 </a:t>
            </a:r>
            <a:r>
              <a:rPr lang="zh-TW" altLang="en-US" sz="2200" dirty="0" smtClean="0">
                <a:latin typeface="+mj-ea"/>
                <a:ea typeface="+mj-ea"/>
              </a:rPr>
              <a:t>條 （行</a:t>
            </a:r>
            <a:r>
              <a:rPr lang="zh-TW" altLang="en-US" sz="2200" dirty="0" smtClean="0"/>
              <a:t>使偽造變造或登載不實之文書罪）</a:t>
            </a:r>
            <a:endParaRPr lang="en-US" altLang="zh-TW" sz="2200" dirty="0" smtClean="0"/>
          </a:p>
          <a:p>
            <a:pPr marL="301943" lvl="1" indent="0">
              <a:buNone/>
            </a:pPr>
            <a:r>
              <a:rPr lang="zh-TW" altLang="en-US" dirty="0" smtClean="0"/>
              <a:t>行使第二百一十條</a:t>
            </a:r>
            <a:r>
              <a:rPr lang="zh-TW" altLang="en-US" dirty="0"/>
              <a:t>至第二百一十五</a:t>
            </a:r>
            <a:r>
              <a:rPr lang="zh-TW" altLang="en-US" dirty="0" smtClean="0"/>
              <a:t>條之文書者，依偽 造、變造文書或登載不實事項或使登載不實事項 之規定處斷</a:t>
            </a:r>
            <a:r>
              <a:rPr lang="zh-TW" altLang="zh-TW" sz="2000" dirty="0">
                <a:latin typeface="+mj-ea"/>
              </a:rPr>
              <a:t>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smtClean="0"/>
              <a:t>詐領鐘點費</a:t>
            </a:r>
            <a:r>
              <a:rPr lang="zh-TW" altLang="en-US" b="1" smtClean="0"/>
              <a:t>案例二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EE94-BBF2-4674-8434-73692706C0B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1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自訂 8">
      <a:dk1>
        <a:srgbClr val="000000"/>
      </a:dk1>
      <a:lt1>
        <a:sysClr val="window" lastClr="C7EDCC"/>
      </a:lt1>
      <a:dk2>
        <a:srgbClr val="073E87"/>
      </a:dk2>
      <a:lt2>
        <a:srgbClr val="C6E7FC"/>
      </a:lt2>
      <a:accent1>
        <a:srgbClr val="5BBAF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863</TotalTime>
  <Words>1089</Words>
  <Application>Microsoft Office PowerPoint</Application>
  <PresentationFormat>如螢幕大小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波形</vt:lpstr>
      <vt:lpstr>PowerPoint 簡報</vt:lpstr>
      <vt:lpstr>簡報資料來源</vt:lpstr>
      <vt:lpstr>公務員責任規範 </vt:lpstr>
      <vt:lpstr>侵占公用財物案例一</vt:lpstr>
      <vt:lpstr>侵占公用財物案例二</vt:lpstr>
      <vt:lpstr>詐領差旅費案例一</vt:lpstr>
      <vt:lpstr>詐領差旅費案例二</vt:lpstr>
      <vt:lpstr>詐領鐘點費案例一</vt:lpstr>
      <vt:lpstr>詐領鐘點費案例二</vt:lpstr>
      <vt:lpstr>結語-報支經費要核實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PC</dc:creator>
  <cp:lastModifiedBy>User</cp:lastModifiedBy>
  <cp:revision>41</cp:revision>
  <cp:lastPrinted>2016-06-22T01:34:20Z</cp:lastPrinted>
  <dcterms:created xsi:type="dcterms:W3CDTF">2016-06-18T13:50:37Z</dcterms:created>
  <dcterms:modified xsi:type="dcterms:W3CDTF">2016-06-24T11:02:35Z</dcterms:modified>
</cp:coreProperties>
</file>